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4.xml.rels" ContentType="application/vnd.openxmlformats-package.relationships+xml"/>
  <Override PartName="/ppt/notesSlides/_rels/notesSlide16.xml.rels" ContentType="application/vnd.openxmlformats-package.relationships+xml"/>
  <Override PartName="/ppt/notesSlides/_rels/notesSlide18.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4.wmf" ContentType="image/x-wmf"/>
  <Override PartName="/ppt/media/image1.jpeg" ContentType="image/jpeg"/>
  <Override PartName="/ppt/media/image2.png" ContentType="image/png"/>
  <Override PartName="/ppt/media/image34.jpeg" ContentType="image/jpeg"/>
  <Override PartName="/ppt/media/image12.jpeg" ContentType="image/jpeg"/>
  <Override PartName="/ppt/media/image7.jpeg" ContentType="image/jpeg"/>
  <Override PartName="/ppt/media/image30.jpeg" ContentType="image/jpeg"/>
  <Override PartName="/ppt/media/image3.jpeg" ContentType="image/jpeg"/>
  <Override PartName="/ppt/media/image4.jpeg" ContentType="image/jpeg"/>
  <Override PartName="/ppt/media/image31.jpeg" ContentType="image/jpeg"/>
  <Override PartName="/ppt/media/image5.jpeg" ContentType="image/jpeg"/>
  <Override PartName="/ppt/media/image10.jpeg" ContentType="image/jpeg"/>
  <Override PartName="/ppt/media/image32.jpeg" ContentType="image/jpeg"/>
  <Override PartName="/ppt/media/image6.jpeg" ContentType="image/jpeg"/>
  <Override PartName="/ppt/media/image11.jpeg" ContentType="image/jpeg"/>
  <Override PartName="/ppt/media/image16.png" ContentType="image/png"/>
  <Override PartName="/ppt/media/image33.jpeg" ContentType="image/jpeg"/>
  <Override PartName="/ppt/media/image8.jpeg" ContentType="image/jpeg"/>
  <Override PartName="/ppt/media/image13.jpeg" ContentType="image/jpeg"/>
  <Override PartName="/ppt/media/image35.jpeg" ContentType="image/jpeg"/>
  <Override PartName="/ppt/media/image9.jpeg" ContentType="image/jpeg"/>
  <Override PartName="/ppt/media/image36.jpeg" ContentType="image/jpeg"/>
  <Override PartName="/ppt/media/image15.wmf" ContentType="image/x-wmf"/>
  <Override PartName="/ppt/media/image17.jpeg" ContentType="image/jpeg"/>
  <Override PartName="/ppt/media/image39.jpeg" ContentType="image/jpeg"/>
  <Override PartName="/ppt/media/image18.jpeg" ContentType="image/jpeg"/>
  <Override PartName="/ppt/media/image19.jpeg" ContentType="image/jpeg"/>
  <Override PartName="/ppt/media/image20.jpeg" ContentType="image/jpeg"/>
  <Override PartName="/ppt/media/image42.jpeg" ContentType="image/jpeg"/>
  <Override PartName="/ppt/media/image21.jpeg" ContentType="image/jpeg"/>
  <Override PartName="/ppt/media/image43.jpeg" ContentType="image/jpeg"/>
  <Override PartName="/ppt/media/image22.jpeg" ContentType="image/jpeg"/>
  <Override PartName="/ppt/media/image44.jpeg" ContentType="image/jpeg"/>
  <Override PartName="/ppt/media/image23.jpeg" ContentType="image/jpeg"/>
  <Override PartName="/ppt/media/image45.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7.jpeg" ContentType="image/jpeg"/>
  <Override PartName="/ppt/media/image38.jpeg" ContentType="image/jpeg"/>
  <Override PartName="/ppt/media/image40.jpeg" ContentType="image/jpeg"/>
  <Override PartName="/ppt/media/image41.jpeg" ContentType="image/jpeg"/>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sv-SE" sz="4400" spc="-1" strike="noStrike">
                <a:solidFill>
                  <a:srgbClr val="000000"/>
                </a:solidFill>
                <a:latin typeface="Arial"/>
              </a:rPr>
              <a:t>Klicka för att flytta sidan</a:t>
            </a:r>
            <a:endParaRPr b="0" lang="sv-SE" sz="4400" spc="-1" strike="noStrike">
              <a:solidFill>
                <a:srgbClr val="000000"/>
              </a:solidFill>
              <a:latin typeface="Arial"/>
            </a:endParaRPr>
          </a:p>
        </p:txBody>
      </p:sp>
      <p:sp>
        <p:nvSpPr>
          <p:cNvPr id="22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sv-SE" sz="2000" spc="-1" strike="noStrike">
                <a:solidFill>
                  <a:srgbClr val="000000"/>
                </a:solidFill>
                <a:latin typeface="Arial"/>
              </a:rPr>
              <a:t>Klicka för att redigera anteckningarnas format</a:t>
            </a:r>
            <a:endParaRPr b="0" lang="sv-SE" sz="2000" spc="-1" strike="noStrike">
              <a:solidFill>
                <a:srgbClr val="000000"/>
              </a:solidFill>
              <a:latin typeface="Arial"/>
            </a:endParaRPr>
          </a:p>
        </p:txBody>
      </p:sp>
      <p:sp>
        <p:nvSpPr>
          <p:cNvPr id="23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sv-SE" sz="1400" spc="-1" strike="noStrike">
                <a:solidFill>
                  <a:srgbClr val="000000"/>
                </a:solidFill>
                <a:latin typeface="Times New Roman"/>
              </a:rPr>
              <a:t>&lt;sidhuvud&gt;</a:t>
            </a:r>
            <a:endParaRPr b="0" lang="sv-SE" sz="1400" spc="-1" strike="noStrike">
              <a:solidFill>
                <a:srgbClr val="000000"/>
              </a:solidFill>
              <a:latin typeface="Times New Roman"/>
            </a:endParaRPr>
          </a:p>
        </p:txBody>
      </p:sp>
      <p:sp>
        <p:nvSpPr>
          <p:cNvPr id="231"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sv-SE" sz="1400" spc="-1" strike="noStrike">
                <a:solidFill>
                  <a:srgbClr val="000000"/>
                </a:solidFill>
                <a:latin typeface="Times New Roman"/>
              </a:defRPr>
            </a:lvl1pPr>
          </a:lstStyle>
          <a:p>
            <a:pPr indent="0" algn="r">
              <a:buNone/>
            </a:pPr>
            <a:r>
              <a:rPr b="0" lang="sv-SE" sz="1400" spc="-1" strike="noStrike">
                <a:solidFill>
                  <a:srgbClr val="000000"/>
                </a:solidFill>
                <a:latin typeface="Times New Roman"/>
              </a:rPr>
              <a:t>&lt;datum/tid&gt;</a:t>
            </a:r>
            <a:endParaRPr b="0" lang="sv-SE" sz="1400" spc="-1" strike="noStrike">
              <a:solidFill>
                <a:srgbClr val="000000"/>
              </a:solidFill>
              <a:latin typeface="Times New Roman"/>
            </a:endParaRPr>
          </a:p>
        </p:txBody>
      </p:sp>
      <p:sp>
        <p:nvSpPr>
          <p:cNvPr id="232"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sv-SE" sz="1400" spc="-1" strike="noStrike">
                <a:solidFill>
                  <a:srgbClr val="000000"/>
                </a:solidFill>
                <a:latin typeface="Times New Roman"/>
              </a:defRPr>
            </a:lvl1pPr>
          </a:lstStyle>
          <a:p>
            <a:pPr indent="0">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233"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sv-SE" sz="1400" spc="-1" strike="noStrike">
                <a:solidFill>
                  <a:srgbClr val="000000"/>
                </a:solidFill>
                <a:latin typeface="Times New Roman"/>
              </a:defRPr>
            </a:lvl1pPr>
          </a:lstStyle>
          <a:p>
            <a:pPr indent="0" algn="r">
              <a:buNone/>
            </a:pPr>
            <a:fld id="{F043AAA7-0125-4ABC-AD58-8668B8460BDA}" type="slidenum">
              <a:rPr b="0" lang="sv-SE" sz="1400" spc="-1" strike="noStrike">
                <a:solidFill>
                  <a:srgbClr val="000000"/>
                </a:solidFill>
                <a:latin typeface="Times New Roman"/>
              </a:rPr>
              <a:t>&lt;nummer&gt;</a:t>
            </a:fld>
            <a:endParaRPr b="0" lang="sv-S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Num" idx="12"/>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6D8E3343-6C79-45CE-A0B3-52EA7630A578}"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54" name="PlaceHolder 2"/>
          <p:cNvSpPr>
            <a:spLocks noGrp="1"/>
          </p:cNvSpPr>
          <p:nvPr>
            <p:ph type="sldImg"/>
          </p:nvPr>
        </p:nvSpPr>
        <p:spPr>
          <a:xfrm>
            <a:off x="90360" y="744480"/>
            <a:ext cx="6603120" cy="3714120"/>
          </a:xfrm>
          <a:prstGeom prst="rect">
            <a:avLst/>
          </a:prstGeom>
          <a:ln w="0">
            <a:noFill/>
          </a:ln>
        </p:spPr>
      </p:sp>
      <p:sp>
        <p:nvSpPr>
          <p:cNvPr id="455"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Num" idx="13"/>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A0EEB9EA-E972-4D60-BE9E-E638925F505B}"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57" name="PlaceHolder 2"/>
          <p:cNvSpPr>
            <a:spLocks noGrp="1"/>
          </p:cNvSpPr>
          <p:nvPr>
            <p:ph type="sldImg"/>
          </p:nvPr>
        </p:nvSpPr>
        <p:spPr>
          <a:xfrm>
            <a:off x="90360" y="744480"/>
            <a:ext cx="6603120" cy="3714120"/>
          </a:xfrm>
          <a:prstGeom prst="rect">
            <a:avLst/>
          </a:prstGeom>
          <a:ln w="0">
            <a:noFill/>
          </a:ln>
        </p:spPr>
      </p:sp>
      <p:sp>
        <p:nvSpPr>
          <p:cNvPr id="458"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685800" y="1143000"/>
            <a:ext cx="5475960" cy="3075840"/>
          </a:xfrm>
          <a:prstGeom prst="rect">
            <a:avLst/>
          </a:prstGeom>
          <a:ln w="0">
            <a:noFill/>
          </a:ln>
        </p:spPr>
      </p:sp>
      <p:sp>
        <p:nvSpPr>
          <p:cNvPr id="460" name="PlaceHolder 2"/>
          <p:cNvSpPr>
            <a:spLocks noGrp="1"/>
          </p:cNvSpPr>
          <p:nvPr>
            <p:ph type="body"/>
          </p:nvPr>
        </p:nvSpPr>
        <p:spPr>
          <a:xfrm>
            <a:off x="685800" y="4400640"/>
            <a:ext cx="5475960" cy="3589920"/>
          </a:xfrm>
          <a:prstGeom prst="rect">
            <a:avLst/>
          </a:prstGeom>
          <a:noFill/>
          <a:ln w="0">
            <a:noFill/>
          </a:ln>
        </p:spPr>
        <p:txBody>
          <a:bodyPr lIns="0" rIns="0" tIns="0" bIns="0" anchor="t">
            <a:noAutofit/>
          </a:bodyPr>
          <a:p>
            <a:pPr marL="216000" indent="0">
              <a:buNone/>
            </a:pPr>
            <a:endParaRPr b="0" lang="sv-SE" sz="1800" spc="-1" strike="noStrike">
              <a:solidFill>
                <a:srgbClr val="000000"/>
              </a:solidFill>
              <a:latin typeface="Arial"/>
            </a:endParaRPr>
          </a:p>
        </p:txBody>
      </p:sp>
      <p:sp>
        <p:nvSpPr>
          <p:cNvPr id="461" name="PlaceHolder 3"/>
          <p:cNvSpPr>
            <a:spLocks noGrp="1"/>
          </p:cNvSpPr>
          <p:nvPr>
            <p:ph type="sldNum" idx="14"/>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mn-lt"/>
                <a:ea typeface="+mn-ea"/>
              </a:defRPr>
            </a:lvl1pPr>
          </a:lstStyle>
          <a:p>
            <a:pPr indent="0" algn="r" defTabSz="914400">
              <a:lnSpc>
                <a:spcPct val="100000"/>
              </a:lnSpc>
              <a:buNone/>
              <a:tabLst>
                <a:tab algn="l" pos="0"/>
              </a:tabLst>
            </a:pPr>
            <a:fld id="{E241D1F7-15B8-4F95-BED0-4ADDB9BD5C70}" type="slidenum">
              <a:rPr b="0" lang="sv-SE" sz="1200" spc="-1" strike="noStrike">
                <a:solidFill>
                  <a:srgbClr val="000000"/>
                </a:solidFill>
                <a:latin typeface="+mn-lt"/>
                <a:ea typeface="+mn-ea"/>
              </a:rPr>
              <a:t>&lt;nummer&gt;</a:t>
            </a:fld>
            <a:endParaRPr b="0" lang="sv-SE"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Num" idx="15"/>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EE1919BC-878E-4BB0-8D2F-D90C7896708F}"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63" name="PlaceHolder 2"/>
          <p:cNvSpPr>
            <a:spLocks noGrp="1"/>
          </p:cNvSpPr>
          <p:nvPr>
            <p:ph type="sldImg"/>
          </p:nvPr>
        </p:nvSpPr>
        <p:spPr>
          <a:xfrm>
            <a:off x="87480" y="744480"/>
            <a:ext cx="6609600" cy="3713760"/>
          </a:xfrm>
          <a:prstGeom prst="rect">
            <a:avLst/>
          </a:prstGeom>
          <a:ln w="0">
            <a:noFill/>
          </a:ln>
        </p:spPr>
      </p:sp>
      <p:sp>
        <p:nvSpPr>
          <p:cNvPr id="464"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217440" y="812880"/>
            <a:ext cx="7124040" cy="4007880"/>
          </a:xfrm>
          <a:prstGeom prst="rect">
            <a:avLst/>
          </a:prstGeom>
          <a:ln w="0">
            <a:noFill/>
          </a:ln>
        </p:spPr>
      </p:sp>
      <p:sp>
        <p:nvSpPr>
          <p:cNvPr id="466" name="PlaceHolder 2"/>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buNone/>
            </a:pPr>
            <a:endParaRPr b="0" lang="sv-SE" sz="1800" spc="-1" strike="noStrike">
              <a:solidFill>
                <a:srgbClr val="000000"/>
              </a:solidFill>
              <a:latin typeface="Arial"/>
            </a:endParaRPr>
          </a:p>
        </p:txBody>
      </p:sp>
      <p:sp>
        <p:nvSpPr>
          <p:cNvPr id="467" name="PlaceHolder 3"/>
          <p:cNvSpPr>
            <a:spLocks noGrp="1"/>
          </p:cNvSpPr>
          <p:nvPr>
            <p:ph type="sldNum" idx="16"/>
          </p:nvPr>
        </p:nvSpPr>
        <p:spPr>
          <a:xfrm>
            <a:off x="4278960" y="10157400"/>
            <a:ext cx="3279960" cy="5335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400" spc="-1" strike="noStrike">
                <a:solidFill>
                  <a:schemeClr val="dk1"/>
                </a:solidFill>
                <a:latin typeface="Times New Roman"/>
                <a:ea typeface="+mn-ea"/>
              </a:defRPr>
            </a:lvl1pPr>
          </a:lstStyle>
          <a:p>
            <a:pPr indent="0" algn="r" defTabSz="914400">
              <a:lnSpc>
                <a:spcPct val="100000"/>
              </a:lnSpc>
              <a:buNone/>
              <a:tabLst>
                <a:tab algn="l" pos="0"/>
              </a:tabLst>
            </a:pPr>
            <a:fld id="{395B25FC-C728-4525-9346-33E5FDB0C5FD}" type="slidenum">
              <a:rPr b="0" lang="sv-SE" sz="1400" spc="-1" strike="noStrike">
                <a:solidFill>
                  <a:schemeClr val="dk1"/>
                </a:solidFill>
                <a:latin typeface="Times New Roman"/>
                <a:ea typeface="+mn-ea"/>
              </a:rPr>
              <a:t>&lt;nummer&gt;</a:t>
            </a:fld>
            <a:endParaRPr b="0" lang="sv-SE" sz="14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Num" idx="4"/>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9C9B574B-1BAB-4223-9D93-6AFE32C2EE2C}"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30" name="PlaceHolder 2"/>
          <p:cNvSpPr>
            <a:spLocks noGrp="1"/>
          </p:cNvSpPr>
          <p:nvPr>
            <p:ph type="sldImg"/>
          </p:nvPr>
        </p:nvSpPr>
        <p:spPr>
          <a:xfrm>
            <a:off x="90360" y="744480"/>
            <a:ext cx="6603120" cy="3714120"/>
          </a:xfrm>
          <a:prstGeom prst="rect">
            <a:avLst/>
          </a:prstGeom>
          <a:ln w="0">
            <a:noFill/>
          </a:ln>
        </p:spPr>
      </p:sp>
      <p:sp>
        <p:nvSpPr>
          <p:cNvPr id="431"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Num" idx="5"/>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D4036107-8AF4-4E9B-9B6E-68AC030B0666}"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33" name="PlaceHolder 2"/>
          <p:cNvSpPr>
            <a:spLocks noGrp="1"/>
          </p:cNvSpPr>
          <p:nvPr>
            <p:ph type="sldImg"/>
          </p:nvPr>
        </p:nvSpPr>
        <p:spPr>
          <a:xfrm>
            <a:off x="87480" y="744480"/>
            <a:ext cx="6609600" cy="3713760"/>
          </a:xfrm>
          <a:prstGeom prst="rect">
            <a:avLst/>
          </a:prstGeom>
          <a:ln w="0">
            <a:noFill/>
          </a:ln>
        </p:spPr>
      </p:sp>
      <p:sp>
        <p:nvSpPr>
          <p:cNvPr id="434"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Num" idx="6"/>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25F6CE51-80B8-4CCF-B512-E9D1A5DA6BC2}"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36" name="PlaceHolder 2"/>
          <p:cNvSpPr>
            <a:spLocks noGrp="1"/>
          </p:cNvSpPr>
          <p:nvPr>
            <p:ph type="sldImg"/>
          </p:nvPr>
        </p:nvSpPr>
        <p:spPr>
          <a:xfrm>
            <a:off x="87480" y="744480"/>
            <a:ext cx="6609600" cy="3713760"/>
          </a:xfrm>
          <a:prstGeom prst="rect">
            <a:avLst/>
          </a:prstGeom>
          <a:ln w="0">
            <a:noFill/>
          </a:ln>
        </p:spPr>
      </p:sp>
      <p:sp>
        <p:nvSpPr>
          <p:cNvPr id="437"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Num" idx="7"/>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8396CE1B-FABB-40DD-A78C-C5D3EDA3B899}"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39" name="PlaceHolder 2"/>
          <p:cNvSpPr>
            <a:spLocks noGrp="1"/>
          </p:cNvSpPr>
          <p:nvPr>
            <p:ph type="sldImg"/>
          </p:nvPr>
        </p:nvSpPr>
        <p:spPr>
          <a:xfrm>
            <a:off x="87480" y="744480"/>
            <a:ext cx="6609600" cy="3713760"/>
          </a:xfrm>
          <a:prstGeom prst="rect">
            <a:avLst/>
          </a:prstGeom>
          <a:ln w="0">
            <a:noFill/>
          </a:ln>
        </p:spPr>
      </p:sp>
      <p:sp>
        <p:nvSpPr>
          <p:cNvPr id="440"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Num" idx="8"/>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BBB66D7F-D016-48A7-AFD1-14CB69492145}"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42" name="PlaceHolder 2"/>
          <p:cNvSpPr>
            <a:spLocks noGrp="1"/>
          </p:cNvSpPr>
          <p:nvPr>
            <p:ph type="sldImg"/>
          </p:nvPr>
        </p:nvSpPr>
        <p:spPr>
          <a:xfrm>
            <a:off x="87480" y="744480"/>
            <a:ext cx="6609600" cy="3713760"/>
          </a:xfrm>
          <a:prstGeom prst="rect">
            <a:avLst/>
          </a:prstGeom>
          <a:ln w="0">
            <a:noFill/>
          </a:ln>
        </p:spPr>
      </p:sp>
      <p:sp>
        <p:nvSpPr>
          <p:cNvPr id="443"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Num" idx="9"/>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4D97C670-40EC-49B7-822D-1E283C42005D}"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45" name="PlaceHolder 2"/>
          <p:cNvSpPr>
            <a:spLocks noGrp="1"/>
          </p:cNvSpPr>
          <p:nvPr>
            <p:ph type="sldImg"/>
          </p:nvPr>
        </p:nvSpPr>
        <p:spPr>
          <a:xfrm>
            <a:off x="90360" y="744480"/>
            <a:ext cx="6603120" cy="3714120"/>
          </a:xfrm>
          <a:prstGeom prst="rect">
            <a:avLst/>
          </a:prstGeom>
          <a:ln w="0">
            <a:noFill/>
          </a:ln>
        </p:spPr>
      </p:sp>
      <p:sp>
        <p:nvSpPr>
          <p:cNvPr id="446"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sldNum" idx="10"/>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7312F363-059B-4A39-B5CC-D788CA1D4E61}"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48" name="PlaceHolder 2"/>
          <p:cNvSpPr>
            <a:spLocks noGrp="1"/>
          </p:cNvSpPr>
          <p:nvPr>
            <p:ph type="sldImg"/>
          </p:nvPr>
        </p:nvSpPr>
        <p:spPr>
          <a:xfrm>
            <a:off x="90360" y="744480"/>
            <a:ext cx="6603120" cy="3714120"/>
          </a:xfrm>
          <a:prstGeom prst="rect">
            <a:avLst/>
          </a:prstGeom>
          <a:ln w="0">
            <a:noFill/>
          </a:ln>
        </p:spPr>
      </p:sp>
      <p:sp>
        <p:nvSpPr>
          <p:cNvPr id="449"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Num" idx="11"/>
          </p:nvPr>
        </p:nvSpPr>
        <p:spPr>
          <a:xfrm>
            <a:off x="3884760" y="8685360"/>
            <a:ext cx="2961360" cy="4482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sv-SE" sz="1200" spc="-1" strike="noStrike">
                <a:solidFill>
                  <a:srgbClr val="000000"/>
                </a:solidFill>
                <a:latin typeface="Calibri"/>
                <a:ea typeface="+mn-ea"/>
              </a:defRPr>
            </a:lvl1pPr>
          </a:lstStyle>
          <a:p>
            <a:pPr indent="0" algn="r" defTabSz="914400">
              <a:lnSpc>
                <a:spcPct val="100000"/>
              </a:lnSpc>
              <a:buNone/>
              <a:tabLst>
                <a:tab algn="l" pos="0"/>
              </a:tabLst>
            </a:pPr>
            <a:fld id="{9A6F9A65-A0AB-4824-8A20-31B6519B5968}" type="slidenum">
              <a:rPr b="0" lang="sv-SE" sz="1200" spc="-1" strike="noStrike">
                <a:solidFill>
                  <a:srgbClr val="000000"/>
                </a:solidFill>
                <a:latin typeface="Calibri"/>
                <a:ea typeface="+mn-ea"/>
              </a:rPr>
              <a:t>&lt;nummer&gt;</a:t>
            </a:fld>
            <a:endParaRPr b="0" lang="sv-SE" sz="1200" spc="-1" strike="noStrike">
              <a:solidFill>
                <a:srgbClr val="000000"/>
              </a:solidFill>
              <a:latin typeface="Times New Roman"/>
            </a:endParaRPr>
          </a:p>
        </p:txBody>
      </p:sp>
      <p:sp>
        <p:nvSpPr>
          <p:cNvPr id="451" name="PlaceHolder 2"/>
          <p:cNvSpPr>
            <a:spLocks noGrp="1"/>
          </p:cNvSpPr>
          <p:nvPr>
            <p:ph type="sldImg"/>
          </p:nvPr>
        </p:nvSpPr>
        <p:spPr>
          <a:xfrm>
            <a:off x="90360" y="744480"/>
            <a:ext cx="6603120" cy="3714120"/>
          </a:xfrm>
          <a:prstGeom prst="rect">
            <a:avLst/>
          </a:prstGeom>
          <a:ln w="0">
            <a:noFill/>
          </a:ln>
        </p:spPr>
      </p:sp>
      <p:sp>
        <p:nvSpPr>
          <p:cNvPr id="452" name="PlaceHolder 3"/>
          <p:cNvSpPr>
            <a:spLocks noGrp="1"/>
          </p:cNvSpPr>
          <p:nvPr>
            <p:ph type="body"/>
          </p:nvPr>
        </p:nvSpPr>
        <p:spPr>
          <a:xfrm>
            <a:off x="679320" y="4718160"/>
            <a:ext cx="5425200" cy="4458240"/>
          </a:xfrm>
          <a:prstGeom prst="rect">
            <a:avLst/>
          </a:prstGeom>
          <a:noFill/>
          <a:ln w="0">
            <a:noFill/>
          </a:ln>
        </p:spPr>
        <p:txBody>
          <a:bodyPr lIns="0" rIns="0" tIns="0" bIns="0" anchor="ctr">
            <a:noAutofit/>
          </a:bodyPr>
          <a:p>
            <a:pPr marL="216000" indent="0">
              <a:buNone/>
            </a:pPr>
            <a:endParaRPr b="0" lang="sv-S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1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2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3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3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3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3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3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4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5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5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5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5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6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6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6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7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7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7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7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7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8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sv-SE" sz="4400" spc="-1" strike="noStrike">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sv-SE"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sv-SE" sz="4400" spc="-1" strike="noStrike">
                <a:solidFill>
                  <a:srgbClr val="000000"/>
                </a:solidFill>
                <a:latin typeface="Arial"/>
              </a:rPr>
              <a:t>Klicka för att redigera rubriktextens format</a:t>
            </a:r>
            <a:endParaRPr b="0" lang="sv-SE" sz="44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Arial"/>
              </a:rPr>
              <a:t>Klicka för att redigera dispositionstextens format</a:t>
            </a:r>
            <a:endParaRPr b="0" lang="sv-S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v-SE" sz="2800" spc="-1" strike="noStrike">
                <a:solidFill>
                  <a:srgbClr val="000000"/>
                </a:solidFill>
                <a:latin typeface="Arial"/>
              </a:rPr>
              <a:t>Andra dispositionsnivån</a:t>
            </a:r>
            <a:endParaRPr b="0" lang="sv-S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v-SE" sz="2400" spc="-1" strike="noStrike">
                <a:solidFill>
                  <a:srgbClr val="000000"/>
                </a:solidFill>
                <a:latin typeface="Arial"/>
              </a:rPr>
              <a:t>Tredje dispositionsnivån</a:t>
            </a:r>
            <a:endParaRPr b="0" lang="sv-S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Arial"/>
              </a:rPr>
              <a:t>Fjärde dispositionsnivån</a:t>
            </a:r>
            <a:endParaRPr b="0" lang="sv-S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Arial"/>
              </a:rPr>
              <a:t>Femte dispositionsnivån</a:t>
            </a:r>
            <a:endParaRPr b="0" lang="sv-S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Arial"/>
              </a:rPr>
              <a:t>Sjätte dispositionsnivån</a:t>
            </a:r>
            <a:endParaRPr b="0" lang="sv-S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Arial"/>
              </a:rPr>
              <a:t>Sjunde dispositionsnivån</a:t>
            </a:r>
            <a:endParaRPr b="0" lang="sv-S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sv-SE" sz="4400" spc="-1" strike="noStrike">
                <a:solidFill>
                  <a:srgbClr val="000000"/>
                </a:solidFill>
                <a:latin typeface="Arial"/>
              </a:rPr>
              <a:t>Klicka för att redigera rubriktextens format</a:t>
            </a:r>
            <a:endParaRPr b="0" lang="sv-SE" sz="4400" spc="-1" strike="noStrike">
              <a:solidFill>
                <a:srgbClr val="000000"/>
              </a:solidFill>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Arial"/>
              </a:rPr>
              <a:t>Klicka för att redigera dispositionstextens format</a:t>
            </a:r>
            <a:endParaRPr b="0" lang="sv-S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v-SE" sz="2800" spc="-1" strike="noStrike">
                <a:solidFill>
                  <a:srgbClr val="000000"/>
                </a:solidFill>
                <a:latin typeface="Arial"/>
              </a:rPr>
              <a:t>Andra dispositionsnivån</a:t>
            </a:r>
            <a:endParaRPr b="0" lang="sv-S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v-SE" sz="2400" spc="-1" strike="noStrike">
                <a:solidFill>
                  <a:srgbClr val="000000"/>
                </a:solidFill>
                <a:latin typeface="Arial"/>
              </a:rPr>
              <a:t>Tredje dispositionsnivån</a:t>
            </a:r>
            <a:endParaRPr b="0" lang="sv-S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Arial"/>
              </a:rPr>
              <a:t>Fjärde dispositionsnivån</a:t>
            </a:r>
            <a:endParaRPr b="0" lang="sv-S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Arial"/>
              </a:rPr>
              <a:t>Femte dispositionsnivån</a:t>
            </a:r>
            <a:endParaRPr b="0" lang="sv-S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Arial"/>
              </a:rPr>
              <a:t>Sjätte dispositionsnivån</a:t>
            </a:r>
            <a:endParaRPr b="0" lang="sv-S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Arial"/>
              </a:rPr>
              <a:t>Sjunde dispositionsnivån</a:t>
            </a:r>
            <a:endParaRPr b="0" lang="sv-S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sv-SE" sz="4400" spc="-1" strike="noStrike">
                <a:solidFill>
                  <a:srgbClr val="000000"/>
                </a:solidFill>
                <a:latin typeface="Arial"/>
              </a:rPr>
              <a:t>Klicka för att redigera rubriktextens format</a:t>
            </a:r>
            <a:endParaRPr b="0" lang="sv-SE" sz="4400" spc="-1" strike="noStrike">
              <a:solidFill>
                <a:srgbClr val="000000"/>
              </a:solidFill>
              <a:latin typeface="Arial"/>
            </a:endParaRP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Arial"/>
              </a:rPr>
              <a:t>Klicka för att redigera dispositionstextens format</a:t>
            </a:r>
            <a:endParaRPr b="0" lang="sv-S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v-SE" sz="2800" spc="-1" strike="noStrike">
                <a:solidFill>
                  <a:srgbClr val="000000"/>
                </a:solidFill>
                <a:latin typeface="Arial"/>
              </a:rPr>
              <a:t>Andra dispositionsnivån</a:t>
            </a:r>
            <a:endParaRPr b="0" lang="sv-S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v-SE" sz="2400" spc="-1" strike="noStrike">
                <a:solidFill>
                  <a:srgbClr val="000000"/>
                </a:solidFill>
                <a:latin typeface="Arial"/>
              </a:rPr>
              <a:t>Tredje dispositionsnivån</a:t>
            </a:r>
            <a:endParaRPr b="0" lang="sv-S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Arial"/>
              </a:rPr>
              <a:t>Fjärde dispositionsnivån</a:t>
            </a:r>
            <a:endParaRPr b="0" lang="sv-S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Arial"/>
              </a:rPr>
              <a:t>Femte dispositionsnivån</a:t>
            </a:r>
            <a:endParaRPr b="0" lang="sv-S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Arial"/>
              </a:rPr>
              <a:t>Sjätte dispositionsnivån</a:t>
            </a:r>
            <a:endParaRPr b="0" lang="sv-S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Arial"/>
              </a:rPr>
              <a:t>Sjunde dispositionsnivån</a:t>
            </a:r>
            <a:endParaRPr b="0" lang="sv-S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sv-SE" sz="4400" spc="-1" strike="noStrike">
                <a:solidFill>
                  <a:srgbClr val="000000"/>
                </a:solidFill>
                <a:latin typeface="Arial"/>
              </a:rPr>
              <a:t>Klicka för att redigera rubriktextens format</a:t>
            </a:r>
            <a:endParaRPr b="0" lang="sv-SE" sz="4400" spc="-1" strike="noStrike">
              <a:solidFill>
                <a:srgbClr val="000000"/>
              </a:solidFill>
              <a:latin typeface="Arial"/>
            </a:endParaRPr>
          </a:p>
        </p:txBody>
      </p:sp>
      <p:sp>
        <p:nvSpPr>
          <p:cNvPr id="11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Arial"/>
              </a:rPr>
              <a:t>Klicka för att redigera dispositionstextens format</a:t>
            </a:r>
            <a:endParaRPr b="0" lang="sv-S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v-SE" sz="2800" spc="-1" strike="noStrike">
                <a:solidFill>
                  <a:srgbClr val="000000"/>
                </a:solidFill>
                <a:latin typeface="Arial"/>
              </a:rPr>
              <a:t>Andra dispositionsnivån</a:t>
            </a:r>
            <a:endParaRPr b="0" lang="sv-S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v-SE" sz="2400" spc="-1" strike="noStrike">
                <a:solidFill>
                  <a:srgbClr val="000000"/>
                </a:solidFill>
                <a:latin typeface="Arial"/>
              </a:rPr>
              <a:t>Tredje dispositionsnivån</a:t>
            </a:r>
            <a:endParaRPr b="0" lang="sv-S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Arial"/>
              </a:rPr>
              <a:t>Fjärde dispositionsnivån</a:t>
            </a:r>
            <a:endParaRPr b="0" lang="sv-S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Arial"/>
              </a:rPr>
              <a:t>Femte dispositionsnivån</a:t>
            </a:r>
            <a:endParaRPr b="0" lang="sv-S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Arial"/>
              </a:rPr>
              <a:t>Sjätte dispositionsnivån</a:t>
            </a:r>
            <a:endParaRPr b="0" lang="sv-S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Arial"/>
              </a:rPr>
              <a:t>Sjunde dispositionsnivån</a:t>
            </a:r>
            <a:endParaRPr b="0" lang="sv-S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sv-SE" sz="4400" spc="-1" strike="noStrike">
                <a:solidFill>
                  <a:srgbClr val="000000"/>
                </a:solidFill>
                <a:latin typeface="Arial"/>
              </a:rPr>
              <a:t>Klicka för att redigera rubriktextens format</a:t>
            </a:r>
            <a:endParaRPr b="0" lang="sv-SE" sz="4400" spc="-1" strike="noStrike">
              <a:solidFill>
                <a:srgbClr val="000000"/>
              </a:solidFill>
              <a:latin typeface="Arial"/>
            </a:endParaRPr>
          </a:p>
        </p:txBody>
      </p:sp>
      <p:sp>
        <p:nvSpPr>
          <p:cNvPr id="15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Arial"/>
              </a:rPr>
              <a:t>Klicka för att redigera dispositionstextens format</a:t>
            </a:r>
            <a:endParaRPr b="0" lang="sv-S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v-SE" sz="2800" spc="-1" strike="noStrike">
                <a:solidFill>
                  <a:srgbClr val="000000"/>
                </a:solidFill>
                <a:latin typeface="Arial"/>
              </a:rPr>
              <a:t>Andra dispositionsnivån</a:t>
            </a:r>
            <a:endParaRPr b="0" lang="sv-S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v-SE" sz="2400" spc="-1" strike="noStrike">
                <a:solidFill>
                  <a:srgbClr val="000000"/>
                </a:solidFill>
                <a:latin typeface="Arial"/>
              </a:rPr>
              <a:t>Tredje dispositionsnivån</a:t>
            </a:r>
            <a:endParaRPr b="0" lang="sv-S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Arial"/>
              </a:rPr>
              <a:t>Fjärde dispositionsnivån</a:t>
            </a:r>
            <a:endParaRPr b="0" lang="sv-S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Arial"/>
              </a:rPr>
              <a:t>Femte dispositionsnivån</a:t>
            </a:r>
            <a:endParaRPr b="0" lang="sv-S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Arial"/>
              </a:rPr>
              <a:t>Sjätte dispositionsnivån</a:t>
            </a:r>
            <a:endParaRPr b="0" lang="sv-S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Arial"/>
              </a:rPr>
              <a:t>Sjunde dispositionsnivån</a:t>
            </a:r>
            <a:endParaRPr b="0" lang="sv-S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sv-SE" sz="4400" spc="-1" strike="noStrike">
                <a:solidFill>
                  <a:srgbClr val="000000"/>
                </a:solidFill>
                <a:latin typeface="Arial"/>
              </a:rPr>
              <a:t>Klicka för att redigera rubriktextens format</a:t>
            </a:r>
            <a:endParaRPr b="0" lang="sv-SE" sz="4400" spc="-1" strike="noStrike">
              <a:solidFill>
                <a:srgbClr val="000000"/>
              </a:solidFill>
              <a:latin typeface="Arial"/>
            </a:endParaRPr>
          </a:p>
        </p:txBody>
      </p:sp>
      <p:sp>
        <p:nvSpPr>
          <p:cNvPr id="1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sv-SE" sz="3200" spc="-1" strike="noStrike">
                <a:solidFill>
                  <a:srgbClr val="000000"/>
                </a:solidFill>
                <a:latin typeface="Arial"/>
              </a:rPr>
              <a:t>Klicka för att redigera dispositionstextens format</a:t>
            </a:r>
            <a:endParaRPr b="0" lang="sv-S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sv-SE" sz="2800" spc="-1" strike="noStrike">
                <a:solidFill>
                  <a:srgbClr val="000000"/>
                </a:solidFill>
                <a:latin typeface="Arial"/>
              </a:rPr>
              <a:t>Andra dispositionsnivån</a:t>
            </a:r>
            <a:endParaRPr b="0" lang="sv-S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sv-SE" sz="2400" spc="-1" strike="noStrike">
                <a:solidFill>
                  <a:srgbClr val="000000"/>
                </a:solidFill>
                <a:latin typeface="Arial"/>
              </a:rPr>
              <a:t>Tredje dispositionsnivån</a:t>
            </a:r>
            <a:endParaRPr b="0" lang="sv-S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sv-SE" sz="2000" spc="-1" strike="noStrike">
                <a:solidFill>
                  <a:srgbClr val="000000"/>
                </a:solidFill>
                <a:latin typeface="Arial"/>
              </a:rPr>
              <a:t>Fjärde dispositionsnivån</a:t>
            </a:r>
            <a:endParaRPr b="0" lang="sv-S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sv-SE" sz="2000" spc="-1" strike="noStrike">
                <a:solidFill>
                  <a:srgbClr val="000000"/>
                </a:solidFill>
                <a:latin typeface="Arial"/>
              </a:rPr>
              <a:t>Femte dispositionsnivån</a:t>
            </a:r>
            <a:endParaRPr b="0" lang="sv-S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sv-SE" sz="2000" spc="-1" strike="noStrike">
                <a:solidFill>
                  <a:srgbClr val="000000"/>
                </a:solidFill>
                <a:latin typeface="Arial"/>
              </a:rPr>
              <a:t>Sjätte dispositionsnivån</a:t>
            </a:r>
            <a:endParaRPr b="0" lang="sv-S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sv-SE" sz="2000" spc="-1" strike="noStrike">
                <a:solidFill>
                  <a:srgbClr val="000000"/>
                </a:solidFill>
                <a:latin typeface="Arial"/>
              </a:rPr>
              <a:t>Sjunde dispositionsnivån</a:t>
            </a:r>
            <a:endParaRPr b="0" lang="sv-S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image" Target="../media/image1.jpeg"/><Relationship Id="rId5" Type="http://schemas.openxmlformats.org/officeDocument/2006/relationships/image" Target="../media/image1.jpeg"/><Relationship Id="rId6" Type="http://schemas.openxmlformats.org/officeDocument/2006/relationships/image" Target="../media/image15.wmf"/><Relationship Id="rId7" Type="http://schemas.openxmlformats.org/officeDocument/2006/relationships/slideLayout" Target="../slideLayouts/slideLayout37.xml"/><Relationship Id="rId8"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image" Target="../media/image17.jpeg"/><Relationship Id="rId5" Type="http://schemas.openxmlformats.org/officeDocument/2006/relationships/slideLayout" Target="../slideLayouts/slideLayout37.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image" Target="../media/image18.jpeg"/><Relationship Id="rId5" Type="http://schemas.openxmlformats.org/officeDocument/2006/relationships/image" Target="../media/image1.jpeg"/><Relationship Id="rId6"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18.jpeg"/><Relationship Id="rId4"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1.jpeg"/><Relationship Id="rId4" Type="http://schemas.openxmlformats.org/officeDocument/2006/relationships/image" Target="../media/image1.jpeg"/><Relationship Id="rId5" Type="http://schemas.openxmlformats.org/officeDocument/2006/relationships/slideLayout" Target="../slideLayouts/slideLayout37.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1.jpeg"/><Relationship Id="rId3" Type="http://schemas.openxmlformats.org/officeDocument/2006/relationships/image" Target="../media/image26.jpeg"/><Relationship Id="rId4"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1.jpeg"/><Relationship Id="rId5" Type="http://schemas.openxmlformats.org/officeDocument/2006/relationships/image" Target="../media/image1.jpeg"/><Relationship Id="rId6" Type="http://schemas.openxmlformats.org/officeDocument/2006/relationships/slideLayout" Target="../slideLayouts/slideLayout37.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30.jpeg"/><Relationship Id="rId4"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image" Target="../media/image1.jpeg"/><Relationship Id="rId5" Type="http://schemas.openxmlformats.org/officeDocument/2006/relationships/image" Target="../media/image1.jpeg"/><Relationship Id="rId6" Type="http://schemas.openxmlformats.org/officeDocument/2006/relationships/slideLayout" Target="../slideLayouts/slideLayout37.xml"/><Relationship Id="rId7"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31.jpeg"/><Relationship Id="rId4"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jpe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jpeg"/><Relationship Id="rId11" Type="http://schemas.openxmlformats.org/officeDocument/2006/relationships/image" Target="../media/image44.jpeg"/><Relationship Id="rId12" Type="http://schemas.openxmlformats.org/officeDocument/2006/relationships/image" Target="../media/image32.jpeg"/><Relationship Id="rId13"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slideLayout" Target="../slideLayouts/slideLayout37.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slideLayout" Target="../slideLayouts/slideLayout37.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slideLayout" Target="../slideLayouts/slideLayout37.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slideLayout" Target="../slideLayouts/slideLayout37.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slideLayout" Target="../slideLayouts/slideLayout37.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jpeg"/><Relationship Id="rId4" Type="http://schemas.openxmlformats.org/officeDocument/2006/relationships/image" Target="../media/image1.jpeg"/><Relationship Id="rId5" Type="http://schemas.openxmlformats.org/officeDocument/2006/relationships/image" Target="../media/image1.jpeg"/><Relationship Id="rId6" Type="http://schemas.openxmlformats.org/officeDocument/2006/relationships/image" Target="../media/image1.jpeg"/><Relationship Id="rId7" Type="http://schemas.openxmlformats.org/officeDocument/2006/relationships/slideLayout" Target="../slideLayouts/slideLayout37.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jpeg"/><Relationship Id="rId5" Type="http://schemas.openxmlformats.org/officeDocument/2006/relationships/image" Target="../media/image1.jpeg"/><Relationship Id="rId6" Type="http://schemas.openxmlformats.org/officeDocument/2006/relationships/image" Target="../media/image1.jpeg"/><Relationship Id="rId7" Type="http://schemas.openxmlformats.org/officeDocument/2006/relationships/slideLayout" Target="../slideLayouts/slideLayout37.xml"/><Relationship Id="rId8"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4" name="Picture 10" descr=""/>
          <p:cNvPicPr/>
          <p:nvPr/>
        </p:nvPicPr>
        <p:blipFill>
          <a:blip r:embed="rId1"/>
          <a:stretch/>
        </p:blipFill>
        <p:spPr>
          <a:xfrm>
            <a:off x="24840" y="6236280"/>
            <a:ext cx="1087200" cy="579240"/>
          </a:xfrm>
          <a:prstGeom prst="rect">
            <a:avLst/>
          </a:prstGeom>
          <a:ln w="0">
            <a:noFill/>
          </a:ln>
        </p:spPr>
      </p:pic>
      <p:pic>
        <p:nvPicPr>
          <p:cNvPr id="235" name="Picture 11" descr=""/>
          <p:cNvPicPr/>
          <p:nvPr/>
        </p:nvPicPr>
        <p:blipFill>
          <a:blip r:embed="rId2"/>
          <a:stretch/>
        </p:blipFill>
        <p:spPr>
          <a:xfrm>
            <a:off x="11067840" y="6242400"/>
            <a:ext cx="1087200" cy="579240"/>
          </a:xfrm>
          <a:prstGeom prst="rect">
            <a:avLst/>
          </a:prstGeom>
          <a:ln w="0">
            <a:noFill/>
          </a:ln>
        </p:spPr>
      </p:pic>
      <p:pic>
        <p:nvPicPr>
          <p:cNvPr id="236" name="Picture 12" descr=""/>
          <p:cNvPicPr/>
          <p:nvPr/>
        </p:nvPicPr>
        <p:blipFill>
          <a:blip r:embed="rId3"/>
          <a:stretch/>
        </p:blipFill>
        <p:spPr>
          <a:xfrm>
            <a:off x="1825920" y="0"/>
            <a:ext cx="8173440" cy="6127560"/>
          </a:xfrm>
          <a:prstGeom prst="rect">
            <a:avLst/>
          </a:prstGeom>
          <a:ln w="0">
            <a:noFill/>
          </a:ln>
        </p:spPr>
      </p:pic>
      <p:sp>
        <p:nvSpPr>
          <p:cNvPr id="237" name="Rectangle 11"/>
          <p:cNvSpPr/>
          <p:nvPr/>
        </p:nvSpPr>
        <p:spPr>
          <a:xfrm>
            <a:off x="9602640" y="618840"/>
            <a:ext cx="208440" cy="4905000"/>
          </a:xfrm>
          <a:prstGeom prst="rect">
            <a:avLst/>
          </a:prstGeom>
          <a:solidFill>
            <a:srgbClr val="ff0000"/>
          </a:solidFill>
          <a:ln w="25560">
            <a:solidFill>
              <a:srgbClr val="ff0000"/>
            </a:solidFill>
            <a:miter/>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238" name="TextBox 13"/>
          <p:cNvSpPr/>
          <p:nvPr/>
        </p:nvSpPr>
        <p:spPr>
          <a:xfrm>
            <a:off x="9456480" y="5524560"/>
            <a:ext cx="853560" cy="577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1600" spc="-1" strike="noStrike">
                <a:solidFill>
                  <a:srgbClr val="ff0000"/>
                </a:solidFill>
                <a:latin typeface="Calibri"/>
                <a:ea typeface="DejaVu Sans"/>
              </a:rPr>
              <a:t>2011</a:t>
            </a:r>
            <a:br>
              <a:rPr sz="1800"/>
            </a:br>
            <a:r>
              <a:rPr b="1" lang="sv-SE" sz="1600" spc="-1" strike="noStrike">
                <a:solidFill>
                  <a:srgbClr val="ff0000"/>
                </a:solidFill>
                <a:latin typeface="Calibri"/>
                <a:ea typeface="DejaVu Sans"/>
              </a:rPr>
              <a:t>2020</a:t>
            </a:r>
            <a:endParaRPr b="0" lang="sv-SE" sz="1600" spc="-1" strike="noStrike">
              <a:solidFill>
                <a:srgbClr val="000000"/>
              </a:solidFill>
              <a:latin typeface="Arial"/>
            </a:endParaRPr>
          </a:p>
        </p:txBody>
      </p:sp>
      <p:sp>
        <p:nvSpPr>
          <p:cNvPr id="239" name="Rektangel 1"/>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
        <p:nvSpPr>
          <p:cNvPr id="240" name="textruta 2"/>
          <p:cNvSpPr/>
          <p:nvPr/>
        </p:nvSpPr>
        <p:spPr>
          <a:xfrm>
            <a:off x="10239120" y="14040"/>
            <a:ext cx="195192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400" spc="-1" strike="noStrike">
                <a:solidFill>
                  <a:srgbClr val="212529"/>
                </a:solidFill>
                <a:latin typeface="Arial"/>
                <a:ea typeface="DejaVu Sans"/>
              </a:rPr>
              <a:t>2023 had a global-average temperature of 14.98°C</a:t>
            </a:r>
            <a:endParaRPr b="0" lang="sv-SE" sz="2400" spc="-1" strike="noStrike">
              <a:solidFill>
                <a:srgbClr val="000000"/>
              </a:solidFill>
              <a:latin typeface="Arial"/>
            </a:endParaRPr>
          </a:p>
        </p:txBody>
      </p:sp>
      <p:sp>
        <p:nvSpPr>
          <p:cNvPr id="241" name="Rectangle 11"/>
          <p:cNvSpPr/>
          <p:nvPr/>
        </p:nvSpPr>
        <p:spPr>
          <a:xfrm flipH="1">
            <a:off x="9601920" y="14040"/>
            <a:ext cx="208440" cy="1068480"/>
          </a:xfrm>
          <a:prstGeom prst="rect">
            <a:avLst/>
          </a:prstGeom>
          <a:solidFill>
            <a:srgbClr val="ff0000"/>
          </a:solidFill>
          <a:ln w="25560">
            <a:solidFill>
              <a:srgbClr val="ff0000"/>
            </a:solidFill>
            <a:miter/>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2" presetSubtype="4">
                                  <p:stCondLst>
                                    <p:cond delay="0"/>
                                  </p:stCondLst>
                                  <p:childTnLst>
                                    <p:set>
                                      <p:cBhvr>
                                        <p:cTn id="6" dur="1" fill="hold">
                                          <p:stCondLst>
                                            <p:cond delay="0"/>
                                          </p:stCondLst>
                                        </p:cTn>
                                        <p:tgtEl>
                                          <p:spTgt spid="237"/>
                                        </p:tgtEl>
                                        <p:attrNameLst>
                                          <p:attrName>style.visibility</p:attrName>
                                        </p:attrNameLst>
                                      </p:cBhvr>
                                      <p:to>
                                        <p:strVal val="visible"/>
                                      </p:to>
                                    </p:set>
                                    <p:animEffect filter="wipe(down)" transition="in">
                                      <p:cBhvr additive="repl">
                                        <p:cTn id="7" dur="5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22" presetSubtype="1">
                                  <p:stCondLst>
                                    <p:cond delay="0"/>
                                  </p:stCondLst>
                                  <p:childTnLst>
                                    <p:set>
                                      <p:cBhvr>
                                        <p:cTn id="11" dur="1" fill="hold">
                                          <p:stCondLst>
                                            <p:cond delay="0"/>
                                          </p:stCondLst>
                                        </p:cTn>
                                        <p:tgtEl>
                                          <p:spTgt spid="240"/>
                                        </p:tgtEl>
                                        <p:attrNameLst>
                                          <p:attrName>style.visibility</p:attrName>
                                        </p:attrNameLst>
                                      </p:cBhvr>
                                      <p:to>
                                        <p:strVal val="visible"/>
                                      </p:to>
                                    </p:set>
                                    <p:animEffect filter="wipe(up)" transition="in">
                                      <p:cBhvr additive="repl">
                                        <p:cTn id="12" dur="3000"/>
                                        <p:tgtEl>
                                          <p:spTgt spid="240"/>
                                        </p:tgtEl>
                                      </p:cBhvr>
                                    </p:animEffect>
                                  </p:childTnLst>
                                </p:cTn>
                              </p:par>
                            </p:childTnLst>
                          </p:cTn>
                        </p:par>
                        <p:par>
                          <p:cTn id="13" fill="hold">
                            <p:stCondLst>
                              <p:cond delay="3000"/>
                            </p:stCondLst>
                            <p:childTnLst>
                              <p:par>
                                <p:cTn id="14" nodeType="afterEffect" fill="hold" presetClass="entr" presetID="22" presetSubtype="4">
                                  <p:stCondLst>
                                    <p:cond delay="500"/>
                                  </p:stCondLst>
                                  <p:childTnLst>
                                    <p:set>
                                      <p:cBhvr>
                                        <p:cTn id="15" dur="1" fill="hold">
                                          <p:stCondLst>
                                            <p:cond delay="0"/>
                                          </p:stCondLst>
                                        </p:cTn>
                                        <p:tgtEl>
                                          <p:spTgt spid="241"/>
                                        </p:tgtEl>
                                        <p:attrNameLst>
                                          <p:attrName>style.visibility</p:attrName>
                                        </p:attrNameLst>
                                      </p:cBhvr>
                                      <p:to>
                                        <p:strVal val="visible"/>
                                      </p:to>
                                    </p:set>
                                    <p:animEffect filter="wipe(down)" transition="in">
                                      <p:cBhvr additive="repl">
                                        <p:cTn id="16"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8" name="Picture 2" descr=""/>
          <p:cNvPicPr/>
          <p:nvPr/>
        </p:nvPicPr>
        <p:blipFill>
          <a:blip r:embed="rId1"/>
          <a:stretch/>
        </p:blipFill>
        <p:spPr>
          <a:xfrm>
            <a:off x="1919160" y="1220760"/>
            <a:ext cx="2797920" cy="2485080"/>
          </a:xfrm>
          <a:prstGeom prst="rect">
            <a:avLst/>
          </a:prstGeom>
          <a:ln w="0">
            <a:noFill/>
          </a:ln>
        </p:spPr>
      </p:pic>
      <p:sp>
        <p:nvSpPr>
          <p:cNvPr id="309" name="AutoShape 3"/>
          <p:cNvSpPr/>
          <p:nvPr/>
        </p:nvSpPr>
        <p:spPr>
          <a:xfrm>
            <a:off x="6167520" y="1844640"/>
            <a:ext cx="997560" cy="637200"/>
          </a:xfrm>
          <a:prstGeom prst="lightningBolt">
            <a:avLst/>
          </a:prstGeom>
          <a:solidFill>
            <a:srgbClr val="008000"/>
          </a:solidFill>
          <a:ln w="1260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310" name="Rectangle 4"/>
          <p:cNvSpPr/>
          <p:nvPr/>
        </p:nvSpPr>
        <p:spPr>
          <a:xfrm>
            <a:off x="3796200" y="452520"/>
            <a:ext cx="7761960" cy="827640"/>
          </a:xfrm>
          <a:prstGeom prst="rect">
            <a:avLst/>
          </a:prstGeom>
          <a:noFill/>
          <a:ln w="0">
            <a:noFill/>
          </a:ln>
        </p:spPr>
        <p:style>
          <a:lnRef idx="0"/>
          <a:fillRef idx="0"/>
          <a:effectRef idx="0"/>
          <a:fontRef idx="minor"/>
        </p:style>
        <p:txBody>
          <a:bodyPr lIns="90000" rIns="90000" tIns="46800" bIns="46800" anchor="ctr">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4400" spc="-1" strike="noStrike">
                <a:solidFill>
                  <a:srgbClr val="c00000"/>
                </a:solidFill>
                <a:latin typeface="Arial"/>
                <a:ea typeface="Microsoft YaHei"/>
              </a:rPr>
              <a:t>Banknät  </a:t>
            </a:r>
            <a:r>
              <a:rPr b="1" lang="sv-SE" sz="8000" spc="-1" strike="noStrike">
                <a:solidFill>
                  <a:srgbClr val="c00000"/>
                </a:solidFill>
                <a:latin typeface="Arial"/>
                <a:ea typeface="Microsoft YaHei"/>
              </a:rPr>
              <a:t>//</a:t>
            </a:r>
            <a:r>
              <a:rPr b="1" lang="sv-SE" sz="4400" spc="-1" strike="noStrike">
                <a:solidFill>
                  <a:srgbClr val="c00000"/>
                </a:solidFill>
                <a:latin typeface="Arial"/>
                <a:ea typeface="Microsoft YaHei"/>
              </a:rPr>
              <a:t>  Elnät</a:t>
            </a:r>
            <a:endParaRPr b="0" lang="sv-SE" sz="4400" spc="-1" strike="noStrike">
              <a:solidFill>
                <a:srgbClr val="000000"/>
              </a:solidFill>
              <a:latin typeface="Arial"/>
            </a:endParaRPr>
          </a:p>
        </p:txBody>
      </p:sp>
      <p:pic>
        <p:nvPicPr>
          <p:cNvPr id="311" name="Picture 3" descr=""/>
          <p:cNvPicPr/>
          <p:nvPr/>
        </p:nvPicPr>
        <p:blipFill>
          <a:blip r:embed="rId2"/>
          <a:stretch/>
        </p:blipFill>
        <p:spPr>
          <a:xfrm>
            <a:off x="25560" y="6235560"/>
            <a:ext cx="1086480" cy="579960"/>
          </a:xfrm>
          <a:prstGeom prst="rect">
            <a:avLst/>
          </a:prstGeom>
          <a:ln w="0">
            <a:noFill/>
          </a:ln>
        </p:spPr>
      </p:pic>
      <p:pic>
        <p:nvPicPr>
          <p:cNvPr id="312" name="Picture 5" descr=""/>
          <p:cNvPicPr/>
          <p:nvPr/>
        </p:nvPicPr>
        <p:blipFill>
          <a:blip r:embed="rId3"/>
          <a:stretch/>
        </p:blipFill>
        <p:spPr>
          <a:xfrm>
            <a:off x="11068200" y="6242040"/>
            <a:ext cx="1086480" cy="579960"/>
          </a:xfrm>
          <a:prstGeom prst="rect">
            <a:avLst/>
          </a:prstGeom>
          <a:ln w="0">
            <a:noFill/>
          </a:ln>
        </p:spPr>
      </p:pic>
      <p:pic>
        <p:nvPicPr>
          <p:cNvPr id="313" name="Picture 3" descr=""/>
          <p:cNvPicPr/>
          <p:nvPr/>
        </p:nvPicPr>
        <p:blipFill>
          <a:blip r:embed="rId4"/>
          <a:stretch/>
        </p:blipFill>
        <p:spPr>
          <a:xfrm>
            <a:off x="47520" y="67680"/>
            <a:ext cx="1086480" cy="579960"/>
          </a:xfrm>
          <a:prstGeom prst="rect">
            <a:avLst/>
          </a:prstGeom>
          <a:ln w="0">
            <a:noFill/>
          </a:ln>
        </p:spPr>
      </p:pic>
      <p:sp>
        <p:nvSpPr>
          <p:cNvPr id="314" name="Text Box 5"/>
          <p:cNvSpPr/>
          <p:nvPr/>
        </p:nvSpPr>
        <p:spPr>
          <a:xfrm>
            <a:off x="2099520" y="3583440"/>
            <a:ext cx="9133560" cy="100800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000000"/>
                </a:solidFill>
                <a:latin typeface="Arial"/>
                <a:ea typeface="Microsoft YaHei"/>
              </a:rPr>
              <a:t>En sedel är bara en </a:t>
            </a:r>
            <a:r>
              <a:rPr b="1" i="1" lang="sv-SE" sz="3200" spc="-1" strike="noStrike">
                <a:solidFill>
                  <a:srgbClr val="c00000"/>
                </a:solidFill>
                <a:latin typeface="Arial"/>
                <a:ea typeface="Microsoft YaHei"/>
              </a:rPr>
              <a:t>Anonym förmedlare</a:t>
            </a:r>
            <a:br>
              <a:rPr sz="1800"/>
            </a:br>
            <a:r>
              <a:rPr b="1" lang="sv-SE" sz="2800" spc="-1" strike="noStrike">
                <a:solidFill>
                  <a:srgbClr val="000000"/>
                </a:solidFill>
                <a:latin typeface="Arial"/>
                <a:ea typeface="Microsoft YaHei"/>
              </a:rPr>
              <a:t>av de pengar som finns på ditt konto</a:t>
            </a:r>
            <a:endParaRPr b="0" lang="sv-SE" sz="2800" spc="-1" strike="noStrike">
              <a:solidFill>
                <a:srgbClr val="000000"/>
              </a:solidFill>
              <a:latin typeface="Arial"/>
            </a:endParaRPr>
          </a:p>
        </p:txBody>
      </p:sp>
      <p:sp>
        <p:nvSpPr>
          <p:cNvPr id="315" name="Text Box 6"/>
          <p:cNvSpPr/>
          <p:nvPr/>
        </p:nvSpPr>
        <p:spPr>
          <a:xfrm>
            <a:off x="2099520" y="4777920"/>
            <a:ext cx="9133560" cy="100800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000000"/>
                </a:solidFill>
                <a:latin typeface="Arial"/>
                <a:ea typeface="Microsoft YaHei"/>
              </a:rPr>
              <a:t>En kWh bara en</a:t>
            </a:r>
            <a:r>
              <a:rPr b="0" lang="sv-SE" sz="1800" spc="-1" strike="noStrike">
                <a:solidFill>
                  <a:srgbClr val="000000"/>
                </a:solidFill>
                <a:latin typeface="Arial"/>
                <a:ea typeface="Microsoft YaHei"/>
              </a:rPr>
              <a:t> </a:t>
            </a:r>
            <a:r>
              <a:rPr b="1" i="1" lang="sv-SE" sz="3200" spc="-1" strike="noStrike">
                <a:solidFill>
                  <a:srgbClr val="c00000"/>
                </a:solidFill>
                <a:latin typeface="Arial"/>
                <a:ea typeface="Microsoft YaHei"/>
              </a:rPr>
              <a:t>Anonym förmedlare</a:t>
            </a:r>
            <a:br>
              <a:rPr sz="1800"/>
            </a:br>
            <a:r>
              <a:rPr b="1" lang="sv-SE" sz="2800" spc="-1" strike="noStrike">
                <a:solidFill>
                  <a:srgbClr val="000000"/>
                </a:solidFill>
                <a:latin typeface="Arial"/>
                <a:ea typeface="Microsoft YaHei"/>
              </a:rPr>
              <a:t>av den el du köper</a:t>
            </a:r>
            <a:endParaRPr b="0" lang="sv-SE" sz="2800" spc="-1" strike="noStrike">
              <a:solidFill>
                <a:srgbClr val="000000"/>
              </a:solidFill>
              <a:latin typeface="Arial"/>
            </a:endParaRPr>
          </a:p>
        </p:txBody>
      </p:sp>
      <p:pic>
        <p:nvPicPr>
          <p:cNvPr id="316" name="Picture 5" descr=""/>
          <p:cNvPicPr/>
          <p:nvPr/>
        </p:nvPicPr>
        <p:blipFill>
          <a:blip r:embed="rId5"/>
          <a:stretch/>
        </p:blipFill>
        <p:spPr>
          <a:xfrm>
            <a:off x="11070000" y="67680"/>
            <a:ext cx="1086480" cy="579960"/>
          </a:xfrm>
          <a:prstGeom prst="rect">
            <a:avLst/>
          </a:prstGeom>
          <a:ln w="0">
            <a:noFill/>
          </a:ln>
        </p:spPr>
      </p:pic>
      <p:pic>
        <p:nvPicPr>
          <p:cNvPr id="317" name="Bildobjekt 554" descr=""/>
          <p:cNvPicPr/>
          <p:nvPr/>
        </p:nvPicPr>
        <p:blipFill>
          <a:blip r:embed="rId6"/>
          <a:stretch/>
        </p:blipFill>
        <p:spPr>
          <a:xfrm>
            <a:off x="5372280" y="1689120"/>
            <a:ext cx="4866840" cy="1234440"/>
          </a:xfrm>
          <a:prstGeom prst="rect">
            <a:avLst/>
          </a:prstGeom>
          <a:ln w="0">
            <a:noFill/>
          </a:ln>
        </p:spPr>
      </p:pic>
      <p:sp>
        <p:nvSpPr>
          <p:cNvPr id="318" name="Rektangel 1"/>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6" dur="indefinite" restart="never" nodeType="tmRoot">
          <p:childTnLst>
            <p:seq>
              <p:cTn id="147" dur="indefinite" nodeType="mainSeq">
                <p:childTnLst>
                  <p:par>
                    <p:cTn id="148" fill="hold">
                      <p:stCondLst>
                        <p:cond delay="0"/>
                      </p:stCondLst>
                      <p:childTnLst>
                        <p:par>
                          <p:cTn id="149" fill="hold">
                            <p:stCondLst>
                              <p:cond delay="0"/>
                            </p:stCondLst>
                            <p:childTnLst>
                              <p:par>
                                <p:cTn id="150" nodeType="afterEffect" fill="hold" presetClass="entr" presetID="9">
                                  <p:stCondLst>
                                    <p:cond delay="1000"/>
                                  </p:stCondLst>
                                  <p:childTnLst>
                                    <p:set>
                                      <p:cBhvr>
                                        <p:cTn id="151" dur="1" fill="hold">
                                          <p:stCondLst>
                                            <p:cond delay="0"/>
                                          </p:stCondLst>
                                        </p:cTn>
                                        <p:tgtEl>
                                          <p:spTgt spid="315"/>
                                        </p:tgtEl>
                                        <p:attrNameLst>
                                          <p:attrName>style.visibility</p:attrName>
                                        </p:attrNameLst>
                                      </p:cBhvr>
                                      <p:to>
                                        <p:strVal val="visible"/>
                                      </p:to>
                                    </p:set>
                                    <p:animEffect filter="dissolve" transition="in">
                                      <p:cBhvr additive="repl">
                                        <p:cTn id="152" dur="2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9" name="Picture 1" descr=""/>
          <p:cNvPicPr/>
          <p:nvPr/>
        </p:nvPicPr>
        <p:blipFill>
          <a:blip r:embed="rId1"/>
          <a:stretch/>
        </p:blipFill>
        <p:spPr>
          <a:xfrm>
            <a:off x="3009240" y="5328720"/>
            <a:ext cx="9124920" cy="1504800"/>
          </a:xfrm>
          <a:prstGeom prst="rect">
            <a:avLst/>
          </a:prstGeom>
          <a:ln w="0">
            <a:noFill/>
          </a:ln>
        </p:spPr>
      </p:pic>
      <p:pic>
        <p:nvPicPr>
          <p:cNvPr id="320" name="Picture 5" descr=""/>
          <p:cNvPicPr/>
          <p:nvPr/>
        </p:nvPicPr>
        <p:blipFill>
          <a:blip r:embed="rId2"/>
          <a:stretch/>
        </p:blipFill>
        <p:spPr>
          <a:xfrm>
            <a:off x="11070000" y="67680"/>
            <a:ext cx="1086480" cy="579960"/>
          </a:xfrm>
          <a:prstGeom prst="rect">
            <a:avLst/>
          </a:prstGeom>
          <a:ln w="0">
            <a:noFill/>
          </a:ln>
        </p:spPr>
      </p:pic>
      <p:pic>
        <p:nvPicPr>
          <p:cNvPr id="321" name="Picture 3" descr=""/>
          <p:cNvPicPr/>
          <p:nvPr/>
        </p:nvPicPr>
        <p:blipFill>
          <a:blip r:embed="rId3"/>
          <a:stretch/>
        </p:blipFill>
        <p:spPr>
          <a:xfrm>
            <a:off x="47520" y="67680"/>
            <a:ext cx="1086480" cy="579960"/>
          </a:xfrm>
          <a:prstGeom prst="rect">
            <a:avLst/>
          </a:prstGeom>
          <a:ln w="0">
            <a:noFill/>
          </a:ln>
        </p:spPr>
      </p:pic>
      <p:sp>
        <p:nvSpPr>
          <p:cNvPr id="322" name="Rektangel 1"/>
          <p:cNvSpPr/>
          <p:nvPr/>
        </p:nvSpPr>
        <p:spPr>
          <a:xfrm>
            <a:off x="2658960" y="187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pic>
        <p:nvPicPr>
          <p:cNvPr id="323" name="Bildobjekt 4" descr="En bild som visar text, skärmbild, Teckensnitt, diagram&#10;&#10;Automatiskt genererad beskrivning"/>
          <p:cNvPicPr/>
          <p:nvPr/>
        </p:nvPicPr>
        <p:blipFill>
          <a:blip r:embed="rId4"/>
          <a:stretch/>
        </p:blipFill>
        <p:spPr>
          <a:xfrm>
            <a:off x="4798080" y="1296360"/>
            <a:ext cx="7386120" cy="3931920"/>
          </a:xfrm>
          <a:prstGeom prst="rect">
            <a:avLst/>
          </a:prstGeom>
          <a:ln w="0">
            <a:noFill/>
          </a:ln>
        </p:spPr>
      </p:pic>
      <p:sp>
        <p:nvSpPr>
          <p:cNvPr id="324" name="textruta 5"/>
          <p:cNvSpPr/>
          <p:nvPr/>
        </p:nvSpPr>
        <p:spPr>
          <a:xfrm>
            <a:off x="5531400" y="728280"/>
            <a:ext cx="781704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3600" spc="-1" strike="noStrike">
                <a:solidFill>
                  <a:srgbClr val="c00000"/>
                </a:solidFill>
                <a:latin typeface="Arial"/>
                <a:ea typeface="DejaVu Sans"/>
              </a:rPr>
              <a:t>Nordisk ResidualMix 2022</a:t>
            </a:r>
            <a:endParaRPr b="0" lang="sv-SE" sz="3600" spc="-1" strike="noStrike">
              <a:solidFill>
                <a:srgbClr val="000000"/>
              </a:solidFill>
              <a:latin typeface="Arial"/>
            </a:endParaRPr>
          </a:p>
        </p:txBody>
      </p:sp>
      <p:sp>
        <p:nvSpPr>
          <p:cNvPr id="325" name="TextBox 18"/>
          <p:cNvSpPr/>
          <p:nvPr/>
        </p:nvSpPr>
        <p:spPr>
          <a:xfrm>
            <a:off x="5026320" y="2907360"/>
            <a:ext cx="2873520" cy="659520"/>
          </a:xfrm>
          <a:prstGeom prst="rect">
            <a:avLst/>
          </a:prstGeom>
          <a:solidFill>
            <a:srgbClr val="000000"/>
          </a:solidFill>
          <a:ln w="0">
            <a:noFill/>
          </a:ln>
        </p:spPr>
        <p:style>
          <a:lnRef idx="0"/>
          <a:fillRef idx="0"/>
          <a:effectRef idx="0"/>
          <a:fontRef idx="minor"/>
        </p:style>
        <p:txBody>
          <a:bodyPr lIns="90000" rIns="90000" tIns="45000" bIns="45000" anchor="t">
            <a:spAutoFit/>
          </a:bodyPr>
          <a:p>
            <a:pPr defTabSz="914400">
              <a:lnSpc>
                <a:spcPct val="100000"/>
              </a:lnSpc>
            </a:pPr>
            <a:r>
              <a:rPr b="1" lang="sv-SE" sz="3740" spc="-1" strike="noStrike">
                <a:solidFill>
                  <a:srgbClr val="ff0000"/>
                </a:solidFill>
                <a:latin typeface="Calibri"/>
                <a:ea typeface="DejaVu Sans"/>
              </a:rPr>
              <a:t>64 % fossil-el</a:t>
            </a:r>
            <a:endParaRPr b="0" lang="sv-SE" sz="3740" spc="-1" strike="noStrike">
              <a:solidFill>
                <a:srgbClr val="ffffff"/>
              </a:solidFill>
              <a:latin typeface="Arial"/>
            </a:endParaRPr>
          </a:p>
        </p:txBody>
      </p:sp>
      <p:sp>
        <p:nvSpPr>
          <p:cNvPr id="326" name="TextBox 16"/>
          <p:cNvSpPr/>
          <p:nvPr/>
        </p:nvSpPr>
        <p:spPr>
          <a:xfrm>
            <a:off x="6565680" y="3922560"/>
            <a:ext cx="2513520" cy="653400"/>
          </a:xfrm>
          <a:prstGeom prst="rect">
            <a:avLst/>
          </a:prstGeom>
          <a:solidFill>
            <a:srgbClr val="000000"/>
          </a:solidFill>
          <a:ln w="0">
            <a:noFill/>
          </a:ln>
        </p:spPr>
        <p:style>
          <a:lnRef idx="0"/>
          <a:fillRef idx="0"/>
          <a:effectRef idx="0"/>
          <a:fontRef idx="minor"/>
        </p:style>
        <p:txBody>
          <a:bodyPr lIns="90000" rIns="90000" tIns="45000" bIns="45000" anchor="t">
            <a:spAutoFit/>
          </a:bodyPr>
          <a:p>
            <a:pPr defTabSz="914400">
              <a:lnSpc>
                <a:spcPct val="100000"/>
              </a:lnSpc>
            </a:pPr>
            <a:r>
              <a:rPr b="1" lang="sv-SE" sz="3700" spc="-1" strike="noStrike">
                <a:solidFill>
                  <a:srgbClr val="ff0000"/>
                </a:solidFill>
                <a:latin typeface="Calibri"/>
                <a:ea typeface="DejaVu Sans"/>
              </a:rPr>
              <a:t>Don’t like?</a:t>
            </a:r>
            <a:endParaRPr b="0" lang="sv-SE" sz="3700" spc="-1" strike="noStrike">
              <a:solidFill>
                <a:srgbClr val="ffffff"/>
              </a:solidFill>
              <a:latin typeface="Arial"/>
            </a:endParaRPr>
          </a:p>
        </p:txBody>
      </p:sp>
      <p:sp>
        <p:nvSpPr>
          <p:cNvPr id="327" name="TextBox 17"/>
          <p:cNvSpPr/>
          <p:nvPr/>
        </p:nvSpPr>
        <p:spPr>
          <a:xfrm>
            <a:off x="9067680" y="3028680"/>
            <a:ext cx="3066480" cy="821160"/>
          </a:xfrm>
          <a:prstGeom prst="rect">
            <a:avLst/>
          </a:prstGeom>
          <a:solidFill>
            <a:srgbClr val="000000"/>
          </a:solid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ff0000"/>
                </a:solidFill>
                <a:latin typeface="Calibri"/>
                <a:ea typeface="DejaVu Sans"/>
              </a:rPr>
              <a:t>Don’t buy!</a:t>
            </a:r>
            <a:endParaRPr b="0" lang="sv-SE" sz="4800" spc="-1" strike="noStrike">
              <a:solidFill>
                <a:srgbClr val="ffffff"/>
              </a:solidFill>
              <a:latin typeface="Arial"/>
            </a:endParaRPr>
          </a:p>
        </p:txBody>
      </p:sp>
      <p:sp>
        <p:nvSpPr>
          <p:cNvPr id="328" name="TextBox 9"/>
          <p:cNvSpPr/>
          <p:nvPr/>
        </p:nvSpPr>
        <p:spPr>
          <a:xfrm>
            <a:off x="42120" y="1085760"/>
            <a:ext cx="4357440" cy="204084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1" lang="sv-SE" sz="3200" spc="-1" strike="noStrike">
                <a:solidFill>
                  <a:srgbClr val="c00000"/>
                </a:solidFill>
                <a:latin typeface="Calibri"/>
                <a:ea typeface="DejaVu Sans"/>
              </a:rPr>
              <a:t>- Vill du inte ha knarkpengar på ditt  konto?</a:t>
            </a:r>
            <a:br>
              <a:rPr sz="1800"/>
            </a:br>
            <a:r>
              <a:rPr b="1" lang="sv-SE" sz="3200" spc="-1" strike="noStrike">
                <a:solidFill>
                  <a:srgbClr val="c00000"/>
                </a:solidFill>
                <a:latin typeface="Calibri"/>
                <a:ea typeface="DejaVu Sans"/>
              </a:rPr>
              <a:t>- Sälj inte knark!</a:t>
            </a:r>
            <a:endParaRPr b="0" lang="sv-SE" sz="3200" spc="-1" strike="noStrike">
              <a:solidFill>
                <a:srgbClr val="000000"/>
              </a:solidFill>
              <a:latin typeface="Arial"/>
            </a:endParaRPr>
          </a:p>
        </p:txBody>
      </p:sp>
      <p:sp>
        <p:nvSpPr>
          <p:cNvPr id="329" name="TextBox 10"/>
          <p:cNvSpPr/>
          <p:nvPr/>
        </p:nvSpPr>
        <p:spPr>
          <a:xfrm>
            <a:off x="42480" y="3315600"/>
            <a:ext cx="4357440" cy="155304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1" lang="sv-SE" sz="3200" spc="-1" strike="noStrike">
                <a:solidFill>
                  <a:srgbClr val="000000"/>
                </a:solidFill>
                <a:latin typeface="Calibri"/>
                <a:ea typeface="DejaVu Sans"/>
              </a:rPr>
              <a:t>- Vill du inte ha kolkraft i dina kontakter?</a:t>
            </a:r>
            <a:br>
              <a:rPr sz="1800"/>
            </a:br>
            <a:r>
              <a:rPr b="1" lang="sv-SE" sz="3200" spc="-1" strike="noStrike">
                <a:solidFill>
                  <a:srgbClr val="000000"/>
                </a:solidFill>
                <a:latin typeface="Calibri"/>
                <a:ea typeface="DejaVu Sans"/>
              </a:rPr>
              <a:t>- Köp det inte!</a:t>
            </a:r>
            <a:endParaRPr b="0" lang="sv-SE" sz="3200" spc="-1" strike="noStrike">
              <a:solidFill>
                <a:srgbClr val="000000"/>
              </a:solidFill>
              <a:latin typeface="Arial"/>
            </a:endParaRPr>
          </a:p>
        </p:txBody>
      </p:sp>
      <p:sp>
        <p:nvSpPr>
          <p:cNvPr id="330" name="TextBox 12"/>
          <p:cNvSpPr/>
          <p:nvPr/>
        </p:nvSpPr>
        <p:spPr>
          <a:xfrm>
            <a:off x="3600" y="5274360"/>
            <a:ext cx="306180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2e75b6"/>
                </a:solidFill>
                <a:latin typeface="Calibri"/>
                <a:ea typeface="DejaVu Sans"/>
              </a:rPr>
              <a:t>De utför revisionen:</a:t>
            </a:r>
            <a:endParaRPr b="0" lang="sv-SE" sz="4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10">
                                  <p:stCondLst>
                                    <p:cond delay="0"/>
                                  </p:stCondLst>
                                  <p:childTnLst>
                                    <p:set>
                                      <p:cBhvr>
                                        <p:cTn id="158" dur="1" fill="hold">
                                          <p:stCondLst>
                                            <p:cond delay="0"/>
                                          </p:stCondLst>
                                        </p:cTn>
                                        <p:tgtEl>
                                          <p:spTgt spid="325"/>
                                        </p:tgtEl>
                                        <p:attrNameLst>
                                          <p:attrName>style.visibility</p:attrName>
                                        </p:attrNameLst>
                                      </p:cBhvr>
                                      <p:to>
                                        <p:strVal val="visible"/>
                                      </p:to>
                                    </p:set>
                                    <p:animEffect filter="fade" transition="in">
                                      <p:cBhvr additive="repl">
                                        <p:cTn id="159" dur="1000"/>
                                        <p:tgtEl>
                                          <p:spTgt spid="325"/>
                                        </p:tgtEl>
                                      </p:cBhvr>
                                    </p:animEffect>
                                  </p:childTnLst>
                                </p:cTn>
                              </p:par>
                            </p:childTnLst>
                          </p:cTn>
                        </p:par>
                        <p:par>
                          <p:cTn id="160" fill="hold">
                            <p:stCondLst>
                              <p:cond delay="1000"/>
                            </p:stCondLst>
                            <p:childTnLst>
                              <p:par>
                                <p:cTn id="161" nodeType="afterEffect" fill="hold" presetClass="entr" presetID="10">
                                  <p:stCondLst>
                                    <p:cond delay="0"/>
                                  </p:stCondLst>
                                  <p:childTnLst>
                                    <p:set>
                                      <p:cBhvr>
                                        <p:cTn id="162" dur="1" fill="hold">
                                          <p:stCondLst>
                                            <p:cond delay="0"/>
                                          </p:stCondLst>
                                        </p:cTn>
                                        <p:tgtEl>
                                          <p:spTgt spid="326"/>
                                        </p:tgtEl>
                                        <p:attrNameLst>
                                          <p:attrName>style.visibility</p:attrName>
                                        </p:attrNameLst>
                                      </p:cBhvr>
                                      <p:to>
                                        <p:strVal val="visible"/>
                                      </p:to>
                                    </p:set>
                                    <p:animEffect filter="fade" transition="in">
                                      <p:cBhvr additive="repl">
                                        <p:cTn id="163" dur="1000"/>
                                        <p:tgtEl>
                                          <p:spTgt spid="326"/>
                                        </p:tgtEl>
                                      </p:cBhvr>
                                    </p:animEffect>
                                  </p:childTnLst>
                                </p:cTn>
                              </p:par>
                            </p:childTnLst>
                          </p:cTn>
                        </p:par>
                        <p:par>
                          <p:cTn id="164" fill="hold">
                            <p:stCondLst>
                              <p:cond delay="2000"/>
                            </p:stCondLst>
                            <p:childTnLst>
                              <p:par>
                                <p:cTn id="165" nodeType="afterEffect" fill="hold" presetClass="entr" presetID="10">
                                  <p:stCondLst>
                                    <p:cond delay="0"/>
                                  </p:stCondLst>
                                  <p:childTnLst>
                                    <p:set>
                                      <p:cBhvr>
                                        <p:cTn id="166" dur="1" fill="hold">
                                          <p:stCondLst>
                                            <p:cond delay="0"/>
                                          </p:stCondLst>
                                        </p:cTn>
                                        <p:tgtEl>
                                          <p:spTgt spid="327"/>
                                        </p:tgtEl>
                                        <p:attrNameLst>
                                          <p:attrName>style.visibility</p:attrName>
                                        </p:attrNameLst>
                                      </p:cBhvr>
                                      <p:to>
                                        <p:strVal val="visible"/>
                                      </p:to>
                                    </p:set>
                                    <p:animEffect filter="fade" transition="in">
                                      <p:cBhvr additive="repl">
                                        <p:cTn id="167" dur="1000"/>
                                        <p:tgtEl>
                                          <p:spTgt spid="327"/>
                                        </p:tgtEl>
                                      </p:cBhvr>
                                    </p:animEffect>
                                  </p:childTnLst>
                                </p:cTn>
                              </p:par>
                            </p:childTnLst>
                          </p:cTn>
                        </p:par>
                        <p:par>
                          <p:cTn id="168" fill="hold">
                            <p:stCondLst>
                              <p:cond delay="3000"/>
                            </p:stCondLst>
                            <p:childTnLst>
                              <p:par>
                                <p:cTn id="169" nodeType="afterEffect" fill="hold" presetClass="entr" presetID="22" presetSubtype="8">
                                  <p:stCondLst>
                                    <p:cond delay="500"/>
                                  </p:stCondLst>
                                  <p:childTnLst>
                                    <p:set>
                                      <p:cBhvr>
                                        <p:cTn id="170" dur="1" fill="hold">
                                          <p:stCondLst>
                                            <p:cond delay="0"/>
                                          </p:stCondLst>
                                        </p:cTn>
                                        <p:tgtEl>
                                          <p:spTgt spid="328"/>
                                        </p:tgtEl>
                                        <p:attrNameLst>
                                          <p:attrName>style.visibility</p:attrName>
                                        </p:attrNameLst>
                                      </p:cBhvr>
                                      <p:to>
                                        <p:strVal val="visible"/>
                                      </p:to>
                                    </p:set>
                                    <p:animEffect filter="wipe(left)" transition="in">
                                      <p:cBhvr additive="repl">
                                        <p:cTn id="171" dur="2000"/>
                                        <p:tgtEl>
                                          <p:spTgt spid="328"/>
                                        </p:tgtEl>
                                      </p:cBhvr>
                                    </p:animEffect>
                                  </p:childTnLst>
                                </p:cTn>
                              </p:par>
                            </p:childTnLst>
                          </p:cTn>
                        </p:par>
                        <p:par>
                          <p:cTn id="172" fill="hold">
                            <p:stCondLst>
                              <p:cond delay="5500"/>
                            </p:stCondLst>
                            <p:childTnLst>
                              <p:par>
                                <p:cTn id="173" nodeType="afterEffect" fill="hold" presetClass="entr" presetID="22" presetSubtype="8">
                                  <p:stCondLst>
                                    <p:cond delay="250"/>
                                  </p:stCondLst>
                                  <p:iterate type="lt">
                                    <p:tmAbs val="100"/>
                                  </p:iterate>
                                  <p:childTnLst>
                                    <p:set>
                                      <p:cBhvr>
                                        <p:cTn id="174" dur="1" fill="hold">
                                          <p:stCondLst>
                                            <p:cond delay="0"/>
                                          </p:stCondLst>
                                        </p:cTn>
                                        <p:tgtEl>
                                          <p:spTgt spid="329"/>
                                        </p:tgtEl>
                                        <p:attrNameLst>
                                          <p:attrName>style.visibility</p:attrName>
                                        </p:attrNameLst>
                                      </p:cBhvr>
                                      <p:to>
                                        <p:strVal val="visible"/>
                                      </p:to>
                                    </p:set>
                                    <p:animEffect filter="wipe(left)" transition="in">
                                      <p:cBhvr additive="repl">
                                        <p:cTn id="175" dur="1000"/>
                                        <p:tgtEl>
                                          <p:spTgt spid="329"/>
                                        </p:tgtEl>
                                      </p:cBhvr>
                                    </p:animEffect>
                                  </p:childTnLst>
                                </p:cTn>
                              </p:par>
                            </p:childTnLst>
                          </p:cTn>
                        </p:par>
                        <p:par>
                          <p:cTn id="176" fill="hold">
                            <p:stCondLst>
                              <p:cond delay="11450"/>
                            </p:stCondLst>
                            <p:childTnLst>
                              <p:par>
                                <p:cTn id="177" nodeType="afterEffect" fill="hold" presetClass="entr" presetID="22" presetSubtype="1">
                                  <p:stCondLst>
                                    <p:cond delay="500"/>
                                  </p:stCondLst>
                                  <p:childTnLst>
                                    <p:set>
                                      <p:cBhvr>
                                        <p:cTn id="178" dur="1" fill="hold">
                                          <p:stCondLst>
                                            <p:cond delay="0"/>
                                          </p:stCondLst>
                                        </p:cTn>
                                        <p:tgtEl>
                                          <p:spTgt spid="330"/>
                                        </p:tgtEl>
                                        <p:attrNameLst>
                                          <p:attrName>style.visibility</p:attrName>
                                        </p:attrNameLst>
                                      </p:cBhvr>
                                      <p:to>
                                        <p:strVal val="visible"/>
                                      </p:to>
                                    </p:set>
                                    <p:animEffect filter="wipe(up)" transition="in">
                                      <p:cBhvr additive="repl">
                                        <p:cTn id="179"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Box 2"/>
          <p:cNvSpPr/>
          <p:nvPr/>
        </p:nvSpPr>
        <p:spPr>
          <a:xfrm>
            <a:off x="2414520" y="4170960"/>
            <a:ext cx="790992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sv-SE" sz="3200" spc="-1" strike="noStrike">
                <a:solidFill>
                  <a:srgbClr val="c00000"/>
                </a:solidFill>
                <a:latin typeface="Arial Black"/>
                <a:ea typeface="DejaVu Sans"/>
              </a:rPr>
              <a:t>Detta är ditt  de facto  val.</a:t>
            </a:r>
            <a:endParaRPr b="0" lang="sv-SE" sz="3200" spc="-1" strike="noStrike">
              <a:solidFill>
                <a:srgbClr val="000000"/>
              </a:solidFill>
              <a:latin typeface="Arial"/>
            </a:endParaRPr>
          </a:p>
        </p:txBody>
      </p:sp>
      <p:sp>
        <p:nvSpPr>
          <p:cNvPr id="332" name="TextBox 4"/>
          <p:cNvSpPr/>
          <p:nvPr/>
        </p:nvSpPr>
        <p:spPr>
          <a:xfrm>
            <a:off x="2290680" y="4707360"/>
            <a:ext cx="8315640" cy="1370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sv-SE" sz="2800" spc="-1" strike="noStrike">
                <a:solidFill>
                  <a:srgbClr val="c00000"/>
                </a:solidFill>
                <a:latin typeface="Arial Black"/>
                <a:ea typeface="DejaVu Sans"/>
              </a:rPr>
              <a:t>Produkten el blandas </a:t>
            </a:r>
            <a:r>
              <a:rPr b="1" lang="sv-SE" sz="2800" spc="-1" strike="noStrike" u="sng">
                <a:solidFill>
                  <a:srgbClr val="c00000"/>
                </a:solidFill>
                <a:uFillTx/>
                <a:latin typeface="Arial Black"/>
                <a:ea typeface="DejaVu Sans"/>
              </a:rPr>
              <a:t>inte</a:t>
            </a:r>
            <a:r>
              <a:rPr b="1" lang="sv-SE" sz="2800" spc="-1" strike="noStrike">
                <a:solidFill>
                  <a:srgbClr val="c00000"/>
                </a:solidFill>
                <a:latin typeface="Arial Black"/>
                <a:ea typeface="DejaVu Sans"/>
              </a:rPr>
              <a:t> på nätet. Det är bara en gammal missuppfattning av vad den reviderade produkten el faktiskt är.</a:t>
            </a:r>
            <a:endParaRPr b="0" lang="sv-SE" sz="2800" spc="-1" strike="noStrike">
              <a:solidFill>
                <a:srgbClr val="000000"/>
              </a:solidFill>
              <a:latin typeface="Arial"/>
            </a:endParaRPr>
          </a:p>
        </p:txBody>
      </p:sp>
      <p:pic>
        <p:nvPicPr>
          <p:cNvPr id="333" name="Picture 3" descr=""/>
          <p:cNvPicPr/>
          <p:nvPr/>
        </p:nvPicPr>
        <p:blipFill>
          <a:blip r:embed="rId1"/>
          <a:stretch/>
        </p:blipFill>
        <p:spPr>
          <a:xfrm>
            <a:off x="25560" y="6235560"/>
            <a:ext cx="1086480" cy="579960"/>
          </a:xfrm>
          <a:prstGeom prst="rect">
            <a:avLst/>
          </a:prstGeom>
          <a:ln w="0">
            <a:noFill/>
          </a:ln>
        </p:spPr>
      </p:pic>
      <p:pic>
        <p:nvPicPr>
          <p:cNvPr id="334" name="Picture 5" descr=""/>
          <p:cNvPicPr/>
          <p:nvPr/>
        </p:nvPicPr>
        <p:blipFill>
          <a:blip r:embed="rId2"/>
          <a:stretch/>
        </p:blipFill>
        <p:spPr>
          <a:xfrm>
            <a:off x="11068200" y="6242040"/>
            <a:ext cx="1086480" cy="579960"/>
          </a:xfrm>
          <a:prstGeom prst="rect">
            <a:avLst/>
          </a:prstGeom>
          <a:ln w="0">
            <a:noFill/>
          </a:ln>
        </p:spPr>
      </p:pic>
      <p:pic>
        <p:nvPicPr>
          <p:cNvPr id="335" name="Picture 3" descr=""/>
          <p:cNvPicPr/>
          <p:nvPr/>
        </p:nvPicPr>
        <p:blipFill>
          <a:blip r:embed="rId3"/>
          <a:stretch/>
        </p:blipFill>
        <p:spPr>
          <a:xfrm>
            <a:off x="47520" y="67680"/>
            <a:ext cx="1086480" cy="579960"/>
          </a:xfrm>
          <a:prstGeom prst="rect">
            <a:avLst/>
          </a:prstGeom>
          <a:ln w="0">
            <a:noFill/>
          </a:ln>
        </p:spPr>
      </p:pic>
      <p:pic>
        <p:nvPicPr>
          <p:cNvPr id="336" name="Bildobjekt 7" descr="En bild som visar bord&#10;&#10;Automatiskt genererad beskrivning"/>
          <p:cNvPicPr/>
          <p:nvPr/>
        </p:nvPicPr>
        <p:blipFill>
          <a:blip r:embed="rId4"/>
          <a:stretch/>
        </p:blipFill>
        <p:spPr>
          <a:xfrm>
            <a:off x="3214800" y="-191160"/>
            <a:ext cx="8728200" cy="4483800"/>
          </a:xfrm>
          <a:prstGeom prst="rect">
            <a:avLst/>
          </a:prstGeom>
          <a:ln w="0">
            <a:noFill/>
          </a:ln>
        </p:spPr>
      </p:pic>
      <p:sp>
        <p:nvSpPr>
          <p:cNvPr id="337" name="TextBox 6"/>
          <p:cNvSpPr/>
          <p:nvPr/>
        </p:nvSpPr>
        <p:spPr>
          <a:xfrm>
            <a:off x="330840" y="663120"/>
            <a:ext cx="2743920" cy="2649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400" spc="-1" strike="noStrike">
                <a:solidFill>
                  <a:srgbClr val="000000"/>
                </a:solidFill>
                <a:latin typeface="Calibri"/>
                <a:ea typeface="DejaVu Sans"/>
              </a:rPr>
              <a:t>Det nya paradigmet på elmarknaden:</a:t>
            </a:r>
            <a:br>
              <a:rPr sz="1800"/>
            </a:br>
            <a:r>
              <a:rPr b="1" lang="en-US" sz="2400" spc="-1" strike="noStrike">
                <a:solidFill>
                  <a:srgbClr val="000000"/>
                </a:solidFill>
                <a:latin typeface="Calibri"/>
                <a:ea typeface="DejaVu Sans"/>
              </a:rPr>
              <a:t> </a:t>
            </a:r>
            <a:br>
              <a:rPr sz="1800"/>
            </a:br>
            <a:r>
              <a:rPr b="1" lang="en-US" sz="2400" spc="-1" strike="noStrike">
                <a:solidFill>
                  <a:srgbClr val="c00000"/>
                </a:solidFill>
                <a:latin typeface="Calibri"/>
                <a:ea typeface="DejaVu Sans"/>
              </a:rPr>
              <a:t>- Vi har valet, vi har makten – välj bort kolkraft från kontakten!</a:t>
            </a:r>
            <a:endParaRPr b="0" lang="sv-SE" sz="2400" spc="-1" strike="noStrike">
              <a:solidFill>
                <a:srgbClr val="000000"/>
              </a:solidFill>
              <a:latin typeface="Arial"/>
            </a:endParaRPr>
          </a:p>
        </p:txBody>
      </p:sp>
      <p:pic>
        <p:nvPicPr>
          <p:cNvPr id="338" name="Picture 5" descr=""/>
          <p:cNvPicPr/>
          <p:nvPr/>
        </p:nvPicPr>
        <p:blipFill>
          <a:blip r:embed="rId5"/>
          <a:stretch/>
        </p:blipFill>
        <p:spPr>
          <a:xfrm>
            <a:off x="11070000" y="67680"/>
            <a:ext cx="1086480" cy="579960"/>
          </a:xfrm>
          <a:prstGeom prst="rect">
            <a:avLst/>
          </a:prstGeom>
          <a:ln w="0">
            <a:noFill/>
          </a:ln>
        </p:spPr>
      </p:pic>
      <p:sp>
        <p:nvSpPr>
          <p:cNvPr id="339" name="Rektangel 1"/>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0" dur="indefinite" restart="never" nodeType="tmRoot">
          <p:childTnLst>
            <p:seq>
              <p:cTn id="181" dur="indefinite" nodeType="mainSeq">
                <p:childTnLst>
                  <p:par>
                    <p:cTn id="182" nodeType="clickEffect" fill="hold">
                      <p:stCondLst>
                        <p:cond delay="0"/>
                      </p:stCondLst>
                      <p:childTnLst>
                        <p:par>
                          <p:cTn id="183" fill="hold">
                            <p:stCondLst>
                              <p:cond delay="0"/>
                            </p:stCondLst>
                            <p:childTnLst>
                              <p:par>
                                <p:cTn id="184" nodeType="afterEffect" fill="hold" presetClass="entr" presetID="22" presetSubtype="1">
                                  <p:stCondLst>
                                    <p:cond delay="2000"/>
                                  </p:stCondLst>
                                  <p:childTnLst>
                                    <p:set>
                                      <p:cBhvr>
                                        <p:cTn id="185" dur="1" fill="hold">
                                          <p:stCondLst>
                                            <p:cond delay="0"/>
                                          </p:stCondLst>
                                        </p:cTn>
                                        <p:tgtEl>
                                          <p:spTgt spid="332"/>
                                        </p:tgtEl>
                                        <p:attrNameLst>
                                          <p:attrName>style.visibility</p:attrName>
                                        </p:attrNameLst>
                                      </p:cBhvr>
                                      <p:to>
                                        <p:strVal val="visible"/>
                                      </p:to>
                                    </p:set>
                                    <p:animEffect filter="wipe(up)" transition="in">
                                      <p:cBhvr additive="repl">
                                        <p:cTn id="186" dur="3000"/>
                                        <p:tgtEl>
                                          <p:spTgt spid="332"/>
                                        </p:tgtEl>
                                      </p:cBhvr>
                                    </p:animEffect>
                                  </p:childTnLst>
                                </p:cTn>
                              </p:par>
                            </p:childTnLst>
                          </p:cTn>
                        </p:par>
                        <p:par>
                          <p:cTn id="187" fill="hold">
                            <p:stCondLst>
                              <p:cond delay="5000"/>
                            </p:stCondLst>
                            <p:childTnLst>
                              <p:par>
                                <p:cTn id="188" nodeType="afterEffect" fill="hold" presetClass="entr" presetID="22" presetSubtype="1">
                                  <p:stCondLst>
                                    <p:cond delay="500"/>
                                  </p:stCondLst>
                                  <p:childTnLst>
                                    <p:set>
                                      <p:cBhvr>
                                        <p:cTn id="189" dur="1" fill="hold">
                                          <p:stCondLst>
                                            <p:cond delay="0"/>
                                          </p:stCondLst>
                                        </p:cTn>
                                        <p:tgtEl>
                                          <p:spTgt spid="337"/>
                                        </p:tgtEl>
                                        <p:attrNameLst>
                                          <p:attrName>style.visibility</p:attrName>
                                        </p:attrNameLst>
                                      </p:cBhvr>
                                      <p:to>
                                        <p:strVal val="visible"/>
                                      </p:to>
                                    </p:set>
                                    <p:animEffect filter="wipe(up)" transition="in">
                                      <p:cBhvr additive="repl">
                                        <p:cTn id="190" dur="2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ruta 6"/>
          <p:cNvSpPr/>
          <p:nvPr/>
        </p:nvSpPr>
        <p:spPr>
          <a:xfrm>
            <a:off x="6450840" y="416160"/>
            <a:ext cx="5711400" cy="14302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sv-SE" sz="4400" spc="-1" strike="noStrike">
                <a:solidFill>
                  <a:schemeClr val="dk1">
                    <a:lumMod val="95000"/>
                    <a:lumOff val="5000"/>
                  </a:schemeClr>
                </a:solidFill>
                <a:latin typeface="Arial"/>
                <a:ea typeface="DejaVu Sans"/>
              </a:rPr>
              <a:t>Nordisk Residualmix</a:t>
            </a:r>
            <a:br>
              <a:rPr sz="4400"/>
            </a:br>
            <a:r>
              <a:rPr b="1" lang="sv-SE" sz="4400" spc="-1" strike="noStrike">
                <a:solidFill>
                  <a:schemeClr val="dk1">
                    <a:lumMod val="95000"/>
                    <a:lumOff val="5000"/>
                  </a:schemeClr>
                </a:solidFill>
                <a:latin typeface="Arial"/>
                <a:ea typeface="DejaVu Sans"/>
              </a:rPr>
              <a:t>64 % fossil-el</a:t>
            </a:r>
            <a:endParaRPr b="0" lang="sv-SE" sz="4400" spc="-1" strike="noStrike">
              <a:solidFill>
                <a:srgbClr val="000000"/>
              </a:solidFill>
              <a:latin typeface="Arial"/>
            </a:endParaRPr>
          </a:p>
        </p:txBody>
      </p:sp>
      <p:pic>
        <p:nvPicPr>
          <p:cNvPr id="341" name="Bildobjekt 8" descr=""/>
          <p:cNvPicPr/>
          <p:nvPr/>
        </p:nvPicPr>
        <p:blipFill>
          <a:blip r:embed="rId1"/>
          <a:stretch/>
        </p:blipFill>
        <p:spPr>
          <a:xfrm>
            <a:off x="6238080" y="0"/>
            <a:ext cx="6031080" cy="4804920"/>
          </a:xfrm>
          <a:prstGeom prst="rect">
            <a:avLst/>
          </a:prstGeom>
          <a:ln w="0">
            <a:noFill/>
          </a:ln>
        </p:spPr>
      </p:pic>
      <p:pic>
        <p:nvPicPr>
          <p:cNvPr id="342" name="Bildobjekt 7" descr="En bild som visar text, skärmbild, Teckensnitt&#10;&#10;Automatiskt genererad beskrivning"/>
          <p:cNvPicPr/>
          <p:nvPr/>
        </p:nvPicPr>
        <p:blipFill>
          <a:blip r:embed="rId2"/>
          <a:stretch/>
        </p:blipFill>
        <p:spPr>
          <a:xfrm>
            <a:off x="14400" y="-46440"/>
            <a:ext cx="6131520" cy="6755400"/>
          </a:xfrm>
          <a:prstGeom prst="rect">
            <a:avLst/>
          </a:prstGeom>
          <a:ln w="0">
            <a:noFill/>
          </a:ln>
        </p:spPr>
      </p:pic>
      <p:sp>
        <p:nvSpPr>
          <p:cNvPr id="343" name="Rektangel 9"/>
          <p:cNvSpPr/>
          <p:nvPr/>
        </p:nvSpPr>
        <p:spPr>
          <a:xfrm>
            <a:off x="6095880" y="4676760"/>
            <a:ext cx="6282720" cy="11984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sv-SE" sz="2400" spc="-1" strike="noStrike">
                <a:solidFill>
                  <a:srgbClr val="c00000"/>
                </a:solidFill>
                <a:latin typeface="Arial"/>
                <a:ea typeface="DejaVu Sans"/>
              </a:rPr>
              <a:t>Detta är ditt de facto val om du går med i SVEF – Sveriges Vindkraftkooperativ Ekonomisk Förening, även kallad Evig El</a:t>
            </a:r>
            <a:endParaRPr b="0" lang="sv-SE" sz="2400" spc="-1" strike="noStrike">
              <a:solidFill>
                <a:srgbClr val="000000"/>
              </a:solidFill>
              <a:latin typeface="Arial"/>
            </a:endParaRPr>
          </a:p>
        </p:txBody>
      </p:sp>
      <p:pic>
        <p:nvPicPr>
          <p:cNvPr id="344" name="Bildobjekt 10" descr="En bild som visar text, clipart&#10;&#10;Automatiskt genererad beskrivning"/>
          <p:cNvPicPr/>
          <p:nvPr/>
        </p:nvPicPr>
        <p:blipFill>
          <a:blip r:embed="rId3"/>
          <a:stretch/>
        </p:blipFill>
        <p:spPr>
          <a:xfrm>
            <a:off x="7323120" y="5866560"/>
            <a:ext cx="2975400" cy="842040"/>
          </a:xfrm>
          <a:prstGeom prst="rect">
            <a:avLst/>
          </a:prstGeom>
          <a:ln w="0">
            <a:noFill/>
          </a:ln>
        </p:spPr>
      </p:pic>
    </p:spTree>
  </p:cSld>
  <mc:AlternateContent>
    <mc:Choice Requires="p14">
      <p:transition spd="slow" p14:dur="2000"/>
    </mc:Choice>
    <mc:Fallback>
      <p:transition spd="slow"/>
    </mc:Fallback>
  </mc:AlternateContent>
  <p:timing>
    <p:tnLst>
      <p:par>
        <p:cTn id="191" dur="indefinite" restart="never" nodeType="tmRoot">
          <p:childTnLst>
            <p:seq>
              <p:cTn id="192" dur="indefinite" nodeType="mainSeq">
                <p:childTnLst>
                  <p:par>
                    <p:cTn id="193" fill="hold">
                      <p:stCondLst>
                        <p:cond delay="indefinite"/>
                      </p:stCondLst>
                      <p:childTnLst>
                        <p:par>
                          <p:cTn id="194" fill="hold">
                            <p:stCondLst>
                              <p:cond delay="0"/>
                            </p:stCondLst>
                            <p:childTnLst>
                              <p:par>
                                <p:cTn id="195" nodeType="clickEffect" fill="hold" presetClass="entr" presetID="22" presetSubtype="1">
                                  <p:stCondLst>
                                    <p:cond delay="0"/>
                                  </p:stCondLst>
                                  <p:childTnLst>
                                    <p:set>
                                      <p:cBhvr>
                                        <p:cTn id="196" dur="1" fill="hold">
                                          <p:stCondLst>
                                            <p:cond delay="0"/>
                                          </p:stCondLst>
                                        </p:cTn>
                                        <p:tgtEl>
                                          <p:spTgt spid="341"/>
                                        </p:tgtEl>
                                        <p:attrNameLst>
                                          <p:attrName>style.visibility</p:attrName>
                                        </p:attrNameLst>
                                      </p:cBhvr>
                                      <p:to>
                                        <p:strVal val="visible"/>
                                      </p:to>
                                    </p:set>
                                    <p:animEffect filter="wipe(up)" transition="in">
                                      <p:cBhvr additive="repl">
                                        <p:cTn id="197" dur="1000"/>
                                        <p:tgtEl>
                                          <p:spTgt spid="341"/>
                                        </p:tgtEl>
                                      </p:cBhvr>
                                    </p:animEffect>
                                  </p:childTnLst>
                                </p:cTn>
                              </p:par>
                            </p:childTnLst>
                          </p:cTn>
                        </p:par>
                        <p:par>
                          <p:cTn id="198" fill="hold">
                            <p:stCondLst>
                              <p:cond delay="1000"/>
                            </p:stCondLst>
                            <p:childTnLst>
                              <p:par>
                                <p:cTn id="199" nodeType="afterEffect" fill="hold" presetClass="entr" presetID="22" presetSubtype="8">
                                  <p:stCondLst>
                                    <p:cond delay="500"/>
                                  </p:stCondLst>
                                  <p:childTnLst>
                                    <p:set>
                                      <p:cBhvr>
                                        <p:cTn id="200" dur="1" fill="hold">
                                          <p:stCondLst>
                                            <p:cond delay="0"/>
                                          </p:stCondLst>
                                        </p:cTn>
                                        <p:tgtEl>
                                          <p:spTgt spid="343"/>
                                        </p:tgtEl>
                                        <p:attrNameLst>
                                          <p:attrName>style.visibility</p:attrName>
                                        </p:attrNameLst>
                                      </p:cBhvr>
                                      <p:to>
                                        <p:strVal val="visible"/>
                                      </p:to>
                                    </p:set>
                                    <p:animEffect filter="wipe(left)" transition="in">
                                      <p:cBhvr additive="repl">
                                        <p:cTn id="201" dur="2000"/>
                                        <p:tgtEl>
                                          <p:spTgt spid="343"/>
                                        </p:tgtEl>
                                      </p:cBhvr>
                                    </p:animEffect>
                                  </p:childTnLst>
                                </p:cTn>
                              </p:par>
                            </p:childTnLst>
                          </p:cTn>
                        </p:par>
                        <p:par>
                          <p:cTn id="202" fill="hold">
                            <p:stCondLst>
                              <p:cond delay="3500"/>
                            </p:stCondLst>
                            <p:childTnLst>
                              <p:par>
                                <p:cTn id="203" nodeType="afterEffect" fill="hold" presetClass="entr" presetID="22" presetSubtype="8">
                                  <p:stCondLst>
                                    <p:cond delay="500"/>
                                  </p:stCondLst>
                                  <p:childTnLst>
                                    <p:set>
                                      <p:cBhvr>
                                        <p:cTn id="204" dur="1" fill="hold">
                                          <p:stCondLst>
                                            <p:cond delay="0"/>
                                          </p:stCondLst>
                                        </p:cTn>
                                        <p:tgtEl>
                                          <p:spTgt spid="344"/>
                                        </p:tgtEl>
                                        <p:attrNameLst>
                                          <p:attrName>style.visibility</p:attrName>
                                        </p:attrNameLst>
                                      </p:cBhvr>
                                      <p:to>
                                        <p:strVal val="visible"/>
                                      </p:to>
                                    </p:set>
                                    <p:animEffect filter="wipe(left)" transition="in">
                                      <p:cBhvr additive="repl">
                                        <p:cTn id="205"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5" name="Picture 8" descr=""/>
          <p:cNvPicPr/>
          <p:nvPr/>
        </p:nvPicPr>
        <p:blipFill>
          <a:blip r:embed="rId1"/>
          <a:stretch/>
        </p:blipFill>
        <p:spPr>
          <a:xfrm>
            <a:off x="0" y="0"/>
            <a:ext cx="12181680" cy="6847560"/>
          </a:xfrm>
          <a:prstGeom prst="rect">
            <a:avLst/>
          </a:prstGeom>
          <a:ln w="0">
            <a:noFill/>
          </a:ln>
        </p:spPr>
      </p:pic>
      <p:sp>
        <p:nvSpPr>
          <p:cNvPr id="346" name="TextBox 9"/>
          <p:cNvSpPr/>
          <p:nvPr/>
        </p:nvSpPr>
        <p:spPr>
          <a:xfrm>
            <a:off x="10837800" y="6054480"/>
            <a:ext cx="1477080" cy="45540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2400" spc="-1" strike="noStrike">
                <a:solidFill>
                  <a:srgbClr val="002060"/>
                </a:solidFill>
                <a:latin typeface="Calibri"/>
                <a:ea typeface="DejaVu Sans"/>
              </a:rPr>
              <a:t>Do you?</a:t>
            </a:r>
            <a:endParaRPr b="0" lang="sv-SE" sz="2400" spc="-1" strike="noStrike">
              <a:solidFill>
                <a:srgbClr val="000000"/>
              </a:solidFill>
              <a:latin typeface="Arial"/>
            </a:endParaRPr>
          </a:p>
        </p:txBody>
      </p:sp>
      <p:sp>
        <p:nvSpPr>
          <p:cNvPr id="347" name="TextBox 9"/>
          <p:cNvSpPr/>
          <p:nvPr/>
        </p:nvSpPr>
        <p:spPr>
          <a:xfrm>
            <a:off x="5713560" y="2698920"/>
            <a:ext cx="3303000" cy="100404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6000" spc="-1" strike="noStrike">
                <a:solidFill>
                  <a:srgbClr val="c00000"/>
                </a:solidFill>
                <a:latin typeface="Calibri"/>
                <a:ea typeface="Calibri"/>
              </a:rPr>
              <a:t>Gör du?</a:t>
            </a:r>
            <a:endParaRPr b="0" lang="sv-SE" sz="6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06" dur="indefinite" restart="never" nodeType="tmRoot">
          <p:childTnLst>
            <p:seq>
              <p:cTn id="207" dur="indefinite" nodeType="mainSeq">
                <p:childTnLst>
                  <p:par>
                    <p:cTn id="208" fill="hold">
                      <p:stCondLst>
                        <p:cond delay="indefinite"/>
                      </p:stCondLst>
                      <p:childTnLst>
                        <p:par>
                          <p:cTn id="209" fill="hold">
                            <p:stCondLst>
                              <p:cond delay="0"/>
                            </p:stCondLst>
                            <p:childTnLst>
                              <p:par>
                                <p:cTn id="210" nodeType="clickEffect" fill="hold" presetClass="entr" presetID="2" presetSubtype="9">
                                  <p:stCondLst>
                                    <p:cond delay="0"/>
                                  </p:stCondLst>
                                  <p:childTnLst>
                                    <p:set>
                                      <p:cBhvr>
                                        <p:cTn id="211" dur="1" fill="hold">
                                          <p:stCondLst>
                                            <p:cond delay="0"/>
                                          </p:stCondLst>
                                        </p:cTn>
                                        <p:tgtEl>
                                          <p:spTgt spid="346"/>
                                        </p:tgtEl>
                                        <p:attrNameLst>
                                          <p:attrName>style.visibility</p:attrName>
                                        </p:attrNameLst>
                                      </p:cBhvr>
                                      <p:to>
                                        <p:strVal val="visible"/>
                                      </p:to>
                                    </p:set>
                                    <p:anim calcmode="lin" valueType="num">
                                      <p:cBhvr additive="repl">
                                        <p:cTn id="212" dur="500" fill="hold"/>
                                        <p:tgtEl>
                                          <p:spTgt spid="346"/>
                                        </p:tgtEl>
                                        <p:attrNameLst>
                                          <p:attrName>ppt_x</p:attrName>
                                        </p:attrNameLst>
                                      </p:cBhvr>
                                      <p:tavLst>
                                        <p:tav tm="0">
                                          <p:val>
                                            <p:strVal val="0-#ppt_w/2"/>
                                          </p:val>
                                        </p:tav>
                                        <p:tav tm="100000">
                                          <p:val>
                                            <p:strVal val="#ppt_x"/>
                                          </p:val>
                                        </p:tav>
                                      </p:tavLst>
                                    </p:anim>
                                    <p:anim calcmode="lin" valueType="num">
                                      <p:cBhvr additive="repl">
                                        <p:cTn id="213" dur="500" fill="hold"/>
                                        <p:tgtEl>
                                          <p:spTgt spid="346"/>
                                        </p:tgtEl>
                                        <p:attrNameLst>
                                          <p:attrName>ppt_y</p:attrName>
                                        </p:attrNameLst>
                                      </p:cBhvr>
                                      <p:tavLst>
                                        <p:tav tm="0">
                                          <p:val>
                                            <p:strVal val="0-#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31">
                                  <p:stCondLst>
                                    <p:cond delay="0"/>
                                  </p:stCondLst>
                                  <p:childTnLst>
                                    <p:set>
                                      <p:cBhvr>
                                        <p:cTn id="217" dur="1" fill="hold">
                                          <p:stCondLst>
                                            <p:cond delay="0"/>
                                          </p:stCondLst>
                                        </p:cTn>
                                        <p:tgtEl>
                                          <p:spTgt spid="347"/>
                                        </p:tgtEl>
                                        <p:attrNameLst>
                                          <p:attrName>style.visibility</p:attrName>
                                        </p:attrNameLst>
                                      </p:cBhvr>
                                      <p:to>
                                        <p:strVal val="visible"/>
                                      </p:to>
                                    </p:set>
                                    <p:anim calcmode="lin" valueType="num">
                                      <p:cBhvr additive="repl">
                                        <p:cTn id="218" dur="1000" fill="hold"/>
                                        <p:tgtEl>
                                          <p:spTgt spid="347"/>
                                        </p:tgtEl>
                                        <p:attrNameLst>
                                          <p:attrName>ppt_w</p:attrName>
                                        </p:attrNameLst>
                                      </p:cBhvr>
                                      <p:tavLst>
                                        <p:tav tm="0">
                                          <p:val>
                                            <p:strVal val="0"/>
                                          </p:val>
                                        </p:tav>
                                        <p:tav tm="100000">
                                          <p:val>
                                            <p:strVal val="#ppt_w"/>
                                          </p:val>
                                        </p:tav>
                                      </p:tavLst>
                                    </p:anim>
                                    <p:anim calcmode="lin" valueType="num">
                                      <p:cBhvr additive="repl">
                                        <p:cTn id="219" dur="1000" fill="hold"/>
                                        <p:tgtEl>
                                          <p:spTgt spid="347"/>
                                        </p:tgtEl>
                                        <p:attrNameLst>
                                          <p:attrName>ppt_h</p:attrName>
                                        </p:attrNameLst>
                                      </p:cBhvr>
                                      <p:tavLst>
                                        <p:tav tm="0">
                                          <p:val>
                                            <p:strVal val="0"/>
                                          </p:val>
                                        </p:tav>
                                        <p:tav tm="100000">
                                          <p:val>
                                            <p:strVal val="#ppt_h"/>
                                          </p:val>
                                        </p:tav>
                                      </p:tavLst>
                                    </p:anim>
                                    <p:anim calcmode="lin" valueType="num">
                                      <p:cBhvr additive="repl">
                                        <p:cTn id="220" dur="1000" fill="hold"/>
                                        <p:tgtEl>
                                          <p:spTgt spid="347"/>
                                        </p:tgtEl>
                                        <p:attrNameLst>
                                          <p:attrName>r</p:attrName>
                                        </p:attrNameLst>
                                      </p:cBhvr>
                                      <p:tavLst>
                                        <p:tav tm="0">
                                          <p:val>
                                            <p:strVal val="90"/>
                                          </p:val>
                                        </p:tav>
                                        <p:tav tm="100000">
                                          <p:val>
                                            <p:strVal val="0"/>
                                          </p:val>
                                        </p:tav>
                                      </p:tavLst>
                                    </p:anim>
                                    <p:animEffect filter="fade" transition="in">
                                      <p:cBhvr additive="repl">
                                        <p:cTn id="221"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Box 4"/>
          <p:cNvSpPr/>
          <p:nvPr/>
        </p:nvSpPr>
        <p:spPr>
          <a:xfrm>
            <a:off x="852480" y="937440"/>
            <a:ext cx="10506600" cy="943560"/>
          </a:xfrm>
          <a:prstGeom prst="rect">
            <a:avLst/>
          </a:prstGeom>
          <a:solidFill>
            <a:srgbClr val="ffffff"/>
          </a:solidFill>
          <a:ln w="0">
            <a:noFill/>
          </a:ln>
        </p:spPr>
        <p:style>
          <a:lnRef idx="0"/>
          <a:fillRef idx="0"/>
          <a:effectRef idx="0"/>
          <a:fontRef idx="minor"/>
        </p:style>
        <p:txBody>
          <a:bodyPr lIns="90000" rIns="90000" tIns="45000" bIns="45000" anchor="t">
            <a:spAutoFit/>
          </a:bodyPr>
          <a:p>
            <a:pPr algn="ctr" defTabSz="914400">
              <a:lnSpc>
                <a:spcPct val="100000"/>
              </a:lnSpc>
            </a:pPr>
            <a:r>
              <a:rPr b="1" lang="sv-SE" sz="2800" spc="-1" strike="noStrike">
                <a:solidFill>
                  <a:srgbClr val="c00000"/>
                </a:solidFill>
                <a:latin typeface="Arial Black"/>
                <a:ea typeface="DejaVu Sans"/>
              </a:rPr>
              <a:t>All el blandas </a:t>
            </a:r>
            <a:r>
              <a:rPr b="1" lang="sv-SE" sz="2800" spc="-1" strike="noStrike" u="sng">
                <a:solidFill>
                  <a:srgbClr val="c00000"/>
                </a:solidFill>
                <a:uFillTx/>
                <a:latin typeface="Arial Black"/>
                <a:ea typeface="DejaVu Sans"/>
              </a:rPr>
              <a:t>inte</a:t>
            </a:r>
            <a:r>
              <a:rPr b="1" lang="sv-SE" sz="2800" spc="-1" strike="noStrike">
                <a:solidFill>
                  <a:srgbClr val="c00000"/>
                </a:solidFill>
                <a:latin typeface="Arial Black"/>
                <a:ea typeface="DejaVu Sans"/>
              </a:rPr>
              <a:t> på nätet. Det är bara en gammal missuppfattning av vad produkten el faktiskt är.</a:t>
            </a:r>
            <a:endParaRPr b="0" lang="sv-SE" sz="2800" spc="-1" strike="noStrike">
              <a:solidFill>
                <a:srgbClr val="000000"/>
              </a:solidFill>
              <a:latin typeface="Arial"/>
            </a:endParaRPr>
          </a:p>
        </p:txBody>
      </p:sp>
      <p:pic>
        <p:nvPicPr>
          <p:cNvPr id="349" name="Picture 5" descr=""/>
          <p:cNvPicPr/>
          <p:nvPr/>
        </p:nvPicPr>
        <p:blipFill>
          <a:blip r:embed="rId1"/>
          <a:stretch/>
        </p:blipFill>
        <p:spPr>
          <a:xfrm>
            <a:off x="11070000" y="67680"/>
            <a:ext cx="1086480" cy="579960"/>
          </a:xfrm>
          <a:prstGeom prst="rect">
            <a:avLst/>
          </a:prstGeom>
          <a:ln w="0">
            <a:noFill/>
          </a:ln>
        </p:spPr>
      </p:pic>
      <p:pic>
        <p:nvPicPr>
          <p:cNvPr id="350" name="Picture 3" descr=""/>
          <p:cNvPicPr/>
          <p:nvPr/>
        </p:nvPicPr>
        <p:blipFill>
          <a:blip r:embed="rId2"/>
          <a:stretch/>
        </p:blipFill>
        <p:spPr>
          <a:xfrm>
            <a:off x="47520" y="67680"/>
            <a:ext cx="1086480" cy="579960"/>
          </a:xfrm>
          <a:prstGeom prst="rect">
            <a:avLst/>
          </a:prstGeom>
          <a:ln w="0">
            <a:noFill/>
          </a:ln>
        </p:spPr>
      </p:pic>
      <p:pic>
        <p:nvPicPr>
          <p:cNvPr id="351" name="Bildobjekt 7" descr="En bild som visar bord&#10;&#10;Automatiskt genererad beskrivning"/>
          <p:cNvPicPr/>
          <p:nvPr/>
        </p:nvPicPr>
        <p:blipFill>
          <a:blip r:embed="rId3"/>
          <a:stretch/>
        </p:blipFill>
        <p:spPr>
          <a:xfrm>
            <a:off x="1115640" y="1816560"/>
            <a:ext cx="10309680" cy="5202720"/>
          </a:xfrm>
          <a:prstGeom prst="rect">
            <a:avLst/>
          </a:prstGeom>
          <a:ln w="0">
            <a:noFill/>
          </a:ln>
        </p:spPr>
      </p:pic>
      <p:sp>
        <p:nvSpPr>
          <p:cNvPr id="352" name="Rektangel 2"/>
          <p:cNvSpPr/>
          <p:nvPr/>
        </p:nvSpPr>
        <p:spPr>
          <a:xfrm>
            <a:off x="2658960" y="187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22" dur="indefinite" restart="never" nodeType="tmRoot">
          <p:childTnLst>
            <p:seq>
              <p:cTn id="223" dur="indefinite" nodeType="mainSeq">
                <p:childTnLst>
                  <p:par>
                    <p:cTn id="224" fill="hold">
                      <p:stCondLst>
                        <p:cond delay="indefinite"/>
                      </p:stCondLst>
                      <p:childTnLst>
                        <p:par>
                          <p:cTn id="225" fill="hold">
                            <p:stCondLst>
                              <p:cond delay="0"/>
                            </p:stCondLst>
                            <p:childTnLst>
                              <p:par>
                                <p:cTn id="226" nodeType="clickEffect" fill="hold" presetClass="entr" presetID="22" presetSubtype="8">
                                  <p:stCondLst>
                                    <p:cond delay="0"/>
                                  </p:stCondLst>
                                  <p:childTnLst>
                                    <p:set>
                                      <p:cBhvr>
                                        <p:cTn id="227" dur="1" fill="hold">
                                          <p:stCondLst>
                                            <p:cond delay="0"/>
                                          </p:stCondLst>
                                        </p:cTn>
                                        <p:tgtEl>
                                          <p:spTgt spid="348"/>
                                        </p:tgtEl>
                                        <p:attrNameLst>
                                          <p:attrName>style.visibility</p:attrName>
                                        </p:attrNameLst>
                                      </p:cBhvr>
                                      <p:to>
                                        <p:strVal val="visible"/>
                                      </p:to>
                                    </p:set>
                                    <p:animEffect filter="wipe(left)" transition="in">
                                      <p:cBhvr additive="repl">
                                        <p:cTn id="228" dur="3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3" name="Picture 20" descr=""/>
          <p:cNvPicPr/>
          <p:nvPr/>
        </p:nvPicPr>
        <p:blipFill>
          <a:blip r:embed="rId1"/>
          <a:stretch/>
        </p:blipFill>
        <p:spPr>
          <a:xfrm>
            <a:off x="3061440" y="3600"/>
            <a:ext cx="9168840" cy="6847560"/>
          </a:xfrm>
          <a:prstGeom prst="rect">
            <a:avLst/>
          </a:prstGeom>
          <a:ln w="0">
            <a:noFill/>
          </a:ln>
        </p:spPr>
      </p:pic>
      <p:sp>
        <p:nvSpPr>
          <p:cNvPr id="354" name="Text Box 19"/>
          <p:cNvSpPr/>
          <p:nvPr/>
        </p:nvSpPr>
        <p:spPr>
          <a:xfrm>
            <a:off x="10443600" y="1356840"/>
            <a:ext cx="2070720" cy="3020040"/>
          </a:xfrm>
          <a:prstGeom prst="rect">
            <a:avLst/>
          </a:prstGeom>
          <a:noFill/>
          <a:ln w="0">
            <a:noFill/>
          </a:ln>
        </p:spPr>
        <p:style>
          <a:lnRef idx="0"/>
          <a:fillRef idx="0"/>
          <a:effectRef idx="0"/>
          <a:fontRef idx="minor"/>
        </p:style>
        <p:txBody>
          <a:bodyPr lIns="90000" rIns="90000" tIns="46800" bIns="46800" anchor="t">
            <a:sp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u="sng">
                <a:solidFill>
                  <a:srgbClr val="c00000"/>
                </a:solidFill>
                <a:uFillTx/>
                <a:latin typeface="Arial"/>
                <a:ea typeface="Microsoft YaHei"/>
              </a:rPr>
              <a:t>FEL!</a:t>
            </a:r>
            <a:br>
              <a:rPr sz="1800"/>
            </a:br>
            <a:r>
              <a:rPr b="1" lang="sv-SE" sz="3200" spc="-1" strike="noStrike">
                <a:solidFill>
                  <a:srgbClr val="c00000"/>
                </a:solidFill>
                <a:latin typeface="Times New Roman"/>
                <a:ea typeface="Microsoft YaHei"/>
              </a:rPr>
              <a:t>● </a:t>
            </a:r>
            <a:r>
              <a:rPr b="1" lang="sv-SE" sz="3200" spc="-1" strike="noStrike">
                <a:solidFill>
                  <a:srgbClr val="c00000"/>
                </a:solidFill>
                <a:latin typeface="Arial"/>
                <a:ea typeface="Microsoft YaHei"/>
              </a:rPr>
              <a:t>El blandas inte!</a:t>
            </a:r>
            <a:br>
              <a:rPr sz="1800"/>
            </a:br>
            <a:r>
              <a:rPr b="1" lang="sv-SE" sz="3200" spc="-1" strike="noStrike">
                <a:solidFill>
                  <a:srgbClr val="c00000"/>
                </a:solidFill>
                <a:latin typeface="Times New Roman"/>
                <a:ea typeface="Microsoft YaHei"/>
              </a:rPr>
              <a:t>● </a:t>
            </a:r>
            <a:r>
              <a:rPr b="1" lang="sv-SE" sz="3200" spc="-1" strike="noStrike">
                <a:solidFill>
                  <a:srgbClr val="c00000"/>
                </a:solidFill>
                <a:latin typeface="Arial"/>
                <a:ea typeface="Microsoft YaHei"/>
              </a:rPr>
              <a:t>kWh blandas!</a:t>
            </a:r>
            <a:endParaRPr b="0" lang="sv-SE" sz="3200" spc="-1" strike="noStrike">
              <a:solidFill>
                <a:srgbClr val="000000"/>
              </a:solidFill>
              <a:latin typeface="Arial"/>
            </a:endParaRPr>
          </a:p>
        </p:txBody>
      </p:sp>
      <p:pic>
        <p:nvPicPr>
          <p:cNvPr id="355" name="Picture 5" descr=""/>
          <p:cNvPicPr/>
          <p:nvPr/>
        </p:nvPicPr>
        <p:blipFill>
          <a:blip r:embed="rId2"/>
          <a:stretch/>
        </p:blipFill>
        <p:spPr>
          <a:xfrm>
            <a:off x="2158560" y="1678320"/>
            <a:ext cx="2113920" cy="1405800"/>
          </a:xfrm>
          <a:prstGeom prst="rect">
            <a:avLst/>
          </a:prstGeom>
          <a:ln w="0">
            <a:noFill/>
          </a:ln>
        </p:spPr>
      </p:pic>
      <p:sp>
        <p:nvSpPr>
          <p:cNvPr id="356" name="Freeform 18"/>
          <p:cNvSpPr/>
          <p:nvPr/>
        </p:nvSpPr>
        <p:spPr>
          <a:xfrm>
            <a:off x="3888720" y="188640"/>
            <a:ext cx="6325200" cy="5663160"/>
          </a:xfrm>
          <a:custGeom>
            <a:avLst/>
            <a:gdLst>
              <a:gd name="textAreaLeft" fmla="*/ 0 w 6325200"/>
              <a:gd name="textAreaRight" fmla="*/ 6325920 w 6325200"/>
              <a:gd name="textAreaTop" fmla="*/ 0 h 5663160"/>
              <a:gd name="textAreaBottom" fmla="*/ 5663880 h 5663160"/>
            </a:gdLst>
            <a:ahLst/>
            <a:rect l="textAreaLeft" t="textAreaTop" r="textAreaRight" b="textAreaBottom"/>
            <a:pathLst>
              <a:path w="6335713" h="5673725">
                <a:moveTo>
                  <a:pt x="0" y="2836863"/>
                </a:moveTo>
                <a:cubicBezTo>
                  <a:pt x="0" y="1270107"/>
                  <a:pt x="1418298" y="0"/>
                  <a:pt x="3167857" y="0"/>
                </a:cubicBezTo>
                <a:cubicBezTo>
                  <a:pt x="4917416" y="0"/>
                  <a:pt x="6335714" y="1270107"/>
                  <a:pt x="6335714" y="2836863"/>
                </a:cubicBezTo>
                <a:cubicBezTo>
                  <a:pt x="6335714" y="4403619"/>
                  <a:pt x="4917416" y="5673726"/>
                  <a:pt x="3167857" y="5673726"/>
                </a:cubicBezTo>
                <a:cubicBezTo>
                  <a:pt x="1418298" y="5673726"/>
                  <a:pt x="0" y="4403619"/>
                  <a:pt x="0" y="2836863"/>
                </a:cubicBezTo>
                <a:close/>
                <a:moveTo>
                  <a:pt x="4979118" y="3739083"/>
                </a:moveTo>
                <a:cubicBezTo>
                  <a:pt x="5523868" y="2962483"/>
                  <a:pt x="5289782" y="1965001"/>
                  <a:pt x="4435256" y="1421588"/>
                </a:cubicBezTo>
                <a:cubicBezTo>
                  <a:pt x="3776887" y="1002916"/>
                  <a:pt x="2888942" y="947018"/>
                  <a:pt x="2164061" y="1278611"/>
                </a:cubicBezTo>
                <a:lnTo>
                  <a:pt x="4979118" y="3739083"/>
                </a:lnTo>
                <a:close/>
                <a:moveTo>
                  <a:pt x="1356595" y="1934642"/>
                </a:moveTo>
                <a:cubicBezTo>
                  <a:pt x="811845" y="2711242"/>
                  <a:pt x="1045931" y="3708724"/>
                  <a:pt x="1900457" y="4252137"/>
                </a:cubicBezTo>
                <a:cubicBezTo>
                  <a:pt x="2558826" y="4670809"/>
                  <a:pt x="3446771" y="4726707"/>
                  <a:pt x="4171652" y="4395114"/>
                </a:cubicBezTo>
                <a:lnTo>
                  <a:pt x="1356595" y="1934642"/>
                </a:lnTo>
                <a:close/>
              </a:path>
            </a:pathLst>
          </a:custGeom>
          <a:solidFill>
            <a:srgbClr val="c00000"/>
          </a:solidFill>
          <a:ln w="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pic>
        <p:nvPicPr>
          <p:cNvPr id="357" name="Picture 3" descr=""/>
          <p:cNvPicPr/>
          <p:nvPr/>
        </p:nvPicPr>
        <p:blipFill>
          <a:blip r:embed="rId3"/>
          <a:stretch/>
        </p:blipFill>
        <p:spPr>
          <a:xfrm>
            <a:off x="25560" y="6235560"/>
            <a:ext cx="1086480" cy="579960"/>
          </a:xfrm>
          <a:prstGeom prst="rect">
            <a:avLst/>
          </a:prstGeom>
          <a:ln w="0">
            <a:noFill/>
          </a:ln>
        </p:spPr>
      </p:pic>
      <p:pic>
        <p:nvPicPr>
          <p:cNvPr id="358" name="Picture 3" descr=""/>
          <p:cNvPicPr/>
          <p:nvPr/>
        </p:nvPicPr>
        <p:blipFill>
          <a:blip r:embed="rId4"/>
          <a:stretch/>
        </p:blipFill>
        <p:spPr>
          <a:xfrm>
            <a:off x="47520" y="67680"/>
            <a:ext cx="1086480" cy="579960"/>
          </a:xfrm>
          <a:prstGeom prst="rect">
            <a:avLst/>
          </a:prstGeom>
          <a:ln w="0">
            <a:noFill/>
          </a:ln>
        </p:spPr>
      </p:pic>
      <p:sp>
        <p:nvSpPr>
          <p:cNvPr id="359" name="TextBox 10"/>
          <p:cNvSpPr/>
          <p:nvPr/>
        </p:nvSpPr>
        <p:spPr>
          <a:xfrm>
            <a:off x="171720" y="3660480"/>
            <a:ext cx="2862000" cy="204084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3200" spc="-1" strike="noStrike">
                <a:solidFill>
                  <a:srgbClr val="000000"/>
                </a:solidFill>
                <a:latin typeface="Calibri"/>
                <a:ea typeface="DejaVu Sans"/>
              </a:rPr>
              <a:t>- Vill du inte ha kolkraft i dina kontakter?</a:t>
            </a:r>
            <a:br>
              <a:rPr sz="1800"/>
            </a:br>
            <a:r>
              <a:rPr b="1" lang="sv-SE" sz="3200" spc="-1" strike="noStrike">
                <a:solidFill>
                  <a:srgbClr val="000000"/>
                </a:solidFill>
                <a:latin typeface="Calibri"/>
                <a:ea typeface="DejaVu Sans"/>
              </a:rPr>
              <a:t>- Köp det inte!</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29" dur="indefinite" restart="never" nodeType="tmRoot">
          <p:childTnLst>
            <p:seq>
              <p:cTn id="230" dur="indefinite" nodeType="mainSeq">
                <p:childTnLst>
                  <p:par>
                    <p:cTn id="231" fill="hold">
                      <p:stCondLst>
                        <p:cond delay="0"/>
                      </p:stCondLst>
                      <p:childTnLst>
                        <p:par>
                          <p:cTn id="232" fill="hold">
                            <p:stCondLst>
                              <p:cond delay="0"/>
                            </p:stCondLst>
                            <p:childTnLst>
                              <p:par>
                                <p:cTn id="233" nodeType="afterEffect" fill="hold" presetClass="entr" presetID="22" presetSubtype="1">
                                  <p:stCondLst>
                                    <p:cond delay="0"/>
                                  </p:stCondLst>
                                  <p:childTnLst>
                                    <p:set>
                                      <p:cBhvr>
                                        <p:cTn id="234" dur="1" fill="hold">
                                          <p:stCondLst>
                                            <p:cond delay="0"/>
                                          </p:stCondLst>
                                        </p:cTn>
                                        <p:tgtEl>
                                          <p:spTgt spid="354"/>
                                        </p:tgtEl>
                                        <p:attrNameLst>
                                          <p:attrName>style.visibility</p:attrName>
                                        </p:attrNameLst>
                                      </p:cBhvr>
                                      <p:to>
                                        <p:strVal val="visible"/>
                                      </p:to>
                                    </p:set>
                                    <p:animEffect filter="wipe(up)" transition="in">
                                      <p:cBhvr additive="repl">
                                        <p:cTn id="235" dur="3000"/>
                                        <p:tgtEl>
                                          <p:spTgt spid="354"/>
                                        </p:tgtEl>
                                      </p:cBhvr>
                                    </p:animEffect>
                                  </p:childTnLst>
                                </p:cTn>
                              </p:par>
                            </p:childTnLst>
                          </p:cTn>
                        </p:par>
                        <p:par>
                          <p:cTn id="236" fill="hold">
                            <p:stCondLst>
                              <p:cond delay="3000"/>
                            </p:stCondLst>
                            <p:childTnLst>
                              <p:par>
                                <p:cTn id="237" nodeType="afterEffect" fill="hold" presetClass="entr" presetID="10">
                                  <p:stCondLst>
                                    <p:cond delay="1000"/>
                                  </p:stCondLst>
                                  <p:childTnLst>
                                    <p:set>
                                      <p:cBhvr>
                                        <p:cTn id="238" dur="1" fill="hold">
                                          <p:stCondLst>
                                            <p:cond delay="0"/>
                                          </p:stCondLst>
                                        </p:cTn>
                                        <p:tgtEl>
                                          <p:spTgt spid="356"/>
                                        </p:tgtEl>
                                        <p:attrNameLst>
                                          <p:attrName>style.visibility</p:attrName>
                                        </p:attrNameLst>
                                      </p:cBhvr>
                                      <p:to>
                                        <p:strVal val="visible"/>
                                      </p:to>
                                    </p:set>
                                    <p:animEffect filter="fade" transition="in">
                                      <p:cBhvr additive="repl">
                                        <p:cTn id="239" dur="2000"/>
                                        <p:tgtEl>
                                          <p:spTgt spid="356"/>
                                        </p:tgtEl>
                                      </p:cBhvr>
                                    </p:animEffect>
                                  </p:childTnLst>
                                </p:cTn>
                              </p:par>
                            </p:childTnLst>
                          </p:cTn>
                        </p:par>
                        <p:par>
                          <p:cTn id="240" fill="hold">
                            <p:stCondLst>
                              <p:cond delay="6000"/>
                            </p:stCondLst>
                            <p:childTnLst>
                              <p:par>
                                <p:cTn id="241" nodeType="afterEffect" fill="hold" presetClass="entr" presetID="22" presetSubtype="8">
                                  <p:stCondLst>
                                    <p:cond delay="0"/>
                                  </p:stCondLst>
                                  <p:iterate type="lt">
                                    <p:tmAbs val="100"/>
                                  </p:iterate>
                                  <p:childTnLst>
                                    <p:set>
                                      <p:cBhvr>
                                        <p:cTn id="242" dur="1" fill="hold">
                                          <p:stCondLst>
                                            <p:cond delay="0"/>
                                          </p:stCondLst>
                                        </p:cTn>
                                        <p:tgtEl>
                                          <p:spTgt spid="359"/>
                                        </p:tgtEl>
                                        <p:attrNameLst>
                                          <p:attrName>style.visibility</p:attrName>
                                        </p:attrNameLst>
                                      </p:cBhvr>
                                      <p:to>
                                        <p:strVal val="visible"/>
                                      </p:to>
                                    </p:set>
                                    <p:animEffect filter="wipe(left)" transition="in">
                                      <p:cBhvr additive="repl">
                                        <p:cTn id="243"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0" name="Picture 1" descr=""/>
          <p:cNvPicPr/>
          <p:nvPr/>
        </p:nvPicPr>
        <p:blipFill>
          <a:blip r:embed="rId1"/>
          <a:stretch/>
        </p:blipFill>
        <p:spPr>
          <a:xfrm>
            <a:off x="6662160" y="0"/>
            <a:ext cx="5511960" cy="6847560"/>
          </a:xfrm>
          <a:prstGeom prst="rect">
            <a:avLst/>
          </a:prstGeom>
          <a:ln w="0">
            <a:noFill/>
          </a:ln>
        </p:spPr>
      </p:pic>
      <p:sp>
        <p:nvSpPr>
          <p:cNvPr id="361" name="TextBox 3"/>
          <p:cNvSpPr/>
          <p:nvPr/>
        </p:nvSpPr>
        <p:spPr>
          <a:xfrm>
            <a:off x="1554480" y="3429000"/>
            <a:ext cx="510732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2400" spc="-1" strike="noStrike">
                <a:solidFill>
                  <a:srgbClr val="000000"/>
                </a:solidFill>
                <a:latin typeface="Calibri"/>
                <a:ea typeface="Calibri"/>
              </a:rPr>
              <a:t>Jo</a:t>
            </a:r>
            <a:r>
              <a:rPr b="1" lang="en-SE" sz="2400" spc="-1" strike="noStrike">
                <a:solidFill>
                  <a:srgbClr val="000000"/>
                </a:solidFill>
                <a:latin typeface="Calibri"/>
                <a:ea typeface="Calibri"/>
              </a:rPr>
              <a:t>…</a:t>
            </a:r>
            <a:r>
              <a:rPr b="1" lang="sv-SE" sz="2400" spc="-1" strike="noStrike">
                <a:solidFill>
                  <a:srgbClr val="000000"/>
                </a:solidFill>
                <a:latin typeface="Calibri"/>
                <a:ea typeface="Calibri"/>
              </a:rPr>
              <a:t> Jag säger att den reviderade Produkten El inte blandas.</a:t>
            </a:r>
            <a:br>
              <a:rPr sz="1800"/>
            </a:br>
            <a:r>
              <a:rPr b="1" lang="sv-SE" sz="2400" spc="-1" strike="noStrike">
                <a:solidFill>
                  <a:srgbClr val="000000"/>
                </a:solidFill>
                <a:latin typeface="Calibri"/>
                <a:ea typeface="Calibri"/>
              </a:rPr>
              <a:t>1. Det måste ske en revision.</a:t>
            </a:r>
            <a:br>
              <a:rPr sz="1800"/>
            </a:br>
            <a:r>
              <a:rPr b="1" lang="sv-SE" sz="2400" spc="-1" strike="noStrike">
                <a:solidFill>
                  <a:srgbClr val="000000"/>
                </a:solidFill>
                <a:latin typeface="Calibri"/>
                <a:ea typeface="Calibri"/>
              </a:rPr>
              <a:t>2. Ursprungsgarantier revideras.</a:t>
            </a:r>
            <a:br>
              <a:rPr sz="1800"/>
            </a:br>
            <a:r>
              <a:rPr b="1" lang="sv-SE" sz="2400" spc="-1" strike="noStrike">
                <a:solidFill>
                  <a:srgbClr val="000000"/>
                </a:solidFill>
                <a:latin typeface="Calibri"/>
                <a:ea typeface="Calibri"/>
              </a:rPr>
              <a:t>3. De anonyma kWh blandas på nätet.</a:t>
            </a:r>
            <a:endParaRPr b="0" lang="sv-SE" sz="2400" spc="-1" strike="noStrike">
              <a:solidFill>
                <a:srgbClr val="000000"/>
              </a:solidFill>
              <a:latin typeface="Arial"/>
            </a:endParaRPr>
          </a:p>
          <a:p>
            <a:pPr defTabSz="914400">
              <a:lnSpc>
                <a:spcPct val="100000"/>
              </a:lnSpc>
            </a:pPr>
            <a:r>
              <a:rPr b="1" lang="sv-SE" sz="2400" spc="-1" strike="noStrike">
                <a:solidFill>
                  <a:srgbClr val="000000"/>
                </a:solidFill>
                <a:latin typeface="Calibri"/>
                <a:ea typeface="Calibri"/>
              </a:rPr>
              <a:t>4. Produkten El blandas inte.</a:t>
            </a:r>
            <a:endParaRPr b="0" lang="sv-SE" sz="2400" spc="-1" strike="noStrike">
              <a:solidFill>
                <a:srgbClr val="000000"/>
              </a:solidFill>
              <a:latin typeface="Arial"/>
            </a:endParaRPr>
          </a:p>
        </p:txBody>
      </p:sp>
      <p:sp>
        <p:nvSpPr>
          <p:cNvPr id="362" name="TextBox 4"/>
          <p:cNvSpPr/>
          <p:nvPr/>
        </p:nvSpPr>
        <p:spPr>
          <a:xfrm>
            <a:off x="1818720" y="167040"/>
            <a:ext cx="3733920" cy="737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250" spc="-1" strike="noStrike">
                <a:solidFill>
                  <a:srgbClr val="c00000"/>
                </a:solidFill>
                <a:latin typeface="Calibri"/>
                <a:ea typeface="DejaVu Sans"/>
              </a:rPr>
              <a:t>FÖRKLARING:</a:t>
            </a:r>
            <a:endParaRPr b="0" lang="sv-SE" sz="4250" spc="-1" strike="noStrike">
              <a:solidFill>
                <a:srgbClr val="000000"/>
              </a:solidFill>
              <a:latin typeface="Arial"/>
            </a:endParaRPr>
          </a:p>
        </p:txBody>
      </p:sp>
      <p:sp>
        <p:nvSpPr>
          <p:cNvPr id="363" name="Straight Connector 7"/>
          <p:cNvSpPr/>
          <p:nvPr/>
        </p:nvSpPr>
        <p:spPr>
          <a:xfrm>
            <a:off x="2548800" y="2014920"/>
            <a:ext cx="2236680" cy="18000"/>
          </a:xfrm>
          <a:custGeom>
            <a:avLst/>
            <a:gdLst>
              <a:gd name="textAreaLeft" fmla="*/ 0 w 2236680"/>
              <a:gd name="textAreaRight" fmla="*/ 2237400 w 2236680"/>
              <a:gd name="textAreaTop" fmla="*/ 0 h 18000"/>
              <a:gd name="textAreaBottom" fmla="*/ 18720 h 18000"/>
            </a:gdLst>
            <a:ahLst/>
            <a:rect l="textAreaLeft" t="textAreaTop" r="textAreaRight" b="textAreaBottom"/>
            <a:pathLst>
              <a:path w="6227" h="64">
                <a:moveTo>
                  <a:pt x="0" y="0"/>
                </a:moveTo>
                <a:lnTo>
                  <a:pt x="6226" y="63"/>
                </a:lnTo>
              </a:path>
            </a:pathLst>
          </a:custGeom>
          <a:noFill/>
          <a:ln w="28440">
            <a:solidFill>
              <a:srgbClr val="ff0000"/>
            </a:solidFill>
            <a:miter/>
          </a:ln>
        </p:spPr>
        <p:style>
          <a:lnRef idx="0"/>
          <a:fillRef idx="0"/>
          <a:effectRef idx="0"/>
          <a:fontRef idx="minor"/>
        </p:style>
        <p:txBody>
          <a:bodyPr lIns="90000" rIns="90000" tIns="-26280" bIns="-26280" anchor="t">
            <a:noAutofit/>
          </a:bodyPr>
          <a:p>
            <a:pPr defTabSz="914400">
              <a:lnSpc>
                <a:spcPct val="100000"/>
              </a:lnSpc>
            </a:pPr>
            <a:endParaRPr b="0" lang="sv-SE" sz="1800" spc="-1" strike="noStrike">
              <a:solidFill>
                <a:srgbClr val="000000"/>
              </a:solidFill>
              <a:latin typeface="Arial"/>
              <a:ea typeface="DejaVu Sans"/>
            </a:endParaRPr>
          </a:p>
        </p:txBody>
      </p:sp>
      <p:sp>
        <p:nvSpPr>
          <p:cNvPr id="364" name="TextBox 8"/>
          <p:cNvSpPr/>
          <p:nvPr/>
        </p:nvSpPr>
        <p:spPr>
          <a:xfrm>
            <a:off x="1818720" y="874080"/>
            <a:ext cx="455580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2400" spc="-1" strike="noStrike">
                <a:solidFill>
                  <a:srgbClr val="000000"/>
                </a:solidFill>
                <a:latin typeface="Calibri"/>
                <a:ea typeface="DejaVu Sans"/>
              </a:rPr>
              <a:t>Men</a:t>
            </a:r>
            <a:r>
              <a:rPr b="1" lang="en-SE" sz="2400" spc="-1" strike="noStrike">
                <a:solidFill>
                  <a:srgbClr val="000000"/>
                </a:solidFill>
                <a:latin typeface="Calibri"/>
                <a:ea typeface="DejaVu Sans"/>
              </a:rPr>
              <a:t>…</a:t>
            </a:r>
            <a:r>
              <a:rPr b="1" lang="sv-SE" sz="2400" spc="-1" strike="noStrike">
                <a:solidFill>
                  <a:srgbClr val="000000"/>
                </a:solidFill>
                <a:latin typeface="Calibri"/>
                <a:ea typeface="DejaVu Sans"/>
              </a:rPr>
              <a:t> Hur menar du? Egentligen?</a:t>
            </a:r>
            <a:br>
              <a:rPr sz="1800"/>
            </a:br>
            <a:r>
              <a:rPr b="1" lang="sv-SE" sz="2400" spc="-1" strike="noStrike">
                <a:solidFill>
                  <a:srgbClr val="000000"/>
                </a:solidFill>
                <a:latin typeface="Calibri"/>
                <a:ea typeface="DejaVu Sans"/>
              </a:rPr>
              <a:t>”All el blandas inte”, säger du </a:t>
            </a:r>
            <a:r>
              <a:rPr b="1" lang="en-SE" sz="2400" spc="-1" strike="noStrike">
                <a:solidFill>
                  <a:srgbClr val="000000"/>
                </a:solidFill>
                <a:latin typeface="Calibri"/>
                <a:ea typeface="DejaVu Sans"/>
              </a:rPr>
              <a:t>–</a:t>
            </a:r>
            <a:r>
              <a:rPr b="1" lang="sv-SE" sz="2400" spc="-1" strike="noStrike">
                <a:solidFill>
                  <a:srgbClr val="000000"/>
                </a:solidFill>
                <a:latin typeface="Calibri"/>
                <a:ea typeface="DejaVu Sans"/>
              </a:rPr>
              <a:t> men jag vet helt säkert att all el blandas på nätet!</a:t>
            </a:r>
            <a:endParaRPr b="0" lang="sv-SE" sz="2400" spc="-1" strike="noStrike">
              <a:solidFill>
                <a:srgbClr val="000000"/>
              </a:solidFill>
              <a:latin typeface="Arial"/>
            </a:endParaRPr>
          </a:p>
        </p:txBody>
      </p:sp>
      <p:pic>
        <p:nvPicPr>
          <p:cNvPr id="365" name="Picture 3" descr=""/>
          <p:cNvPicPr/>
          <p:nvPr/>
        </p:nvPicPr>
        <p:blipFill>
          <a:blip r:embed="rId2"/>
          <a:stretch/>
        </p:blipFill>
        <p:spPr>
          <a:xfrm>
            <a:off x="47520" y="67680"/>
            <a:ext cx="1086480" cy="579960"/>
          </a:xfrm>
          <a:prstGeom prst="rect">
            <a:avLst/>
          </a:prstGeom>
          <a:ln w="0">
            <a:noFill/>
          </a:ln>
        </p:spPr>
      </p:pic>
      <p:pic>
        <p:nvPicPr>
          <p:cNvPr id="366" name="Bildobjekt 5" descr="En bild som visar text&#10;&#10;Automatiskt genererad beskrivning"/>
          <p:cNvPicPr/>
          <p:nvPr/>
        </p:nvPicPr>
        <p:blipFill>
          <a:blip r:embed="rId3"/>
          <a:stretch/>
        </p:blipFill>
        <p:spPr>
          <a:xfrm>
            <a:off x="856800" y="2502720"/>
            <a:ext cx="5823720" cy="4372920"/>
          </a:xfrm>
          <a:prstGeom prst="rect">
            <a:avLst/>
          </a:prstGeom>
          <a:ln w="0">
            <a:noFill/>
          </a:ln>
        </p:spPr>
      </p:pic>
    </p:spTree>
  </p:cSld>
  <mc:AlternateContent>
    <mc:Choice Requires="p14">
      <p:transition spd="slow" p14:dur="2000"/>
    </mc:Choice>
    <mc:Fallback>
      <p:transition spd="slow"/>
    </mc:Fallback>
  </mc:AlternateContent>
  <p:timing>
    <p:tnLst>
      <p:par>
        <p:cTn id="244" dur="indefinite" restart="never" nodeType="tmRoot">
          <p:childTnLst>
            <p:seq>
              <p:cTn id="245" dur="indefinite" nodeType="mainSeq">
                <p:childTnLst>
                  <p:par>
                    <p:cTn id="246" fill="hold">
                      <p:stCondLst>
                        <p:cond delay="0"/>
                      </p:stCondLst>
                      <p:childTnLst>
                        <p:par>
                          <p:cTn id="247" fill="hold">
                            <p:stCondLst>
                              <p:cond delay="0"/>
                            </p:stCondLst>
                            <p:childTnLst>
                              <p:par>
                                <p:cTn id="248" nodeType="afterEffect" fill="hold" presetClass="entr" presetID="22" presetSubtype="1">
                                  <p:stCondLst>
                                    <p:cond delay="0"/>
                                  </p:stCondLst>
                                  <p:childTnLst>
                                    <p:set>
                                      <p:cBhvr>
                                        <p:cTn id="249" dur="1" fill="hold">
                                          <p:stCondLst>
                                            <p:cond delay="0"/>
                                          </p:stCondLst>
                                        </p:cTn>
                                        <p:tgtEl>
                                          <p:spTgt spid="364"/>
                                        </p:tgtEl>
                                        <p:attrNameLst>
                                          <p:attrName>style.visibility</p:attrName>
                                        </p:attrNameLst>
                                      </p:cBhvr>
                                      <p:to>
                                        <p:strVal val="visible"/>
                                      </p:to>
                                    </p:set>
                                    <p:animEffect filter="wipe(up)" transition="in">
                                      <p:cBhvr additive="repl">
                                        <p:cTn id="250" dur="3000"/>
                                        <p:tgtEl>
                                          <p:spTgt spid="364"/>
                                        </p:tgtEl>
                                      </p:cBhvr>
                                    </p:animEffect>
                                  </p:childTnLst>
                                </p:cTn>
                              </p:par>
                            </p:childTnLst>
                          </p:cTn>
                        </p:par>
                        <p:par>
                          <p:cTn id="251" fill="hold">
                            <p:stCondLst>
                              <p:cond delay="3000"/>
                            </p:stCondLst>
                            <p:childTnLst>
                              <p:par>
                                <p:cTn id="252" nodeType="afterEffect" fill="hold" presetClass="entr" presetID="22" presetSubtype="1">
                                  <p:stCondLst>
                                    <p:cond delay="2000"/>
                                  </p:stCondLst>
                                  <p:childTnLst>
                                    <p:set>
                                      <p:cBhvr>
                                        <p:cTn id="253" dur="1" fill="hold">
                                          <p:stCondLst>
                                            <p:cond delay="0"/>
                                          </p:stCondLst>
                                        </p:cTn>
                                        <p:tgtEl>
                                          <p:spTgt spid="361"/>
                                        </p:tgtEl>
                                        <p:attrNameLst>
                                          <p:attrName>style.visibility</p:attrName>
                                        </p:attrNameLst>
                                      </p:cBhvr>
                                      <p:to>
                                        <p:strVal val="visible"/>
                                      </p:to>
                                    </p:set>
                                    <p:animEffect filter="wipe(up)" transition="in">
                                      <p:cBhvr additive="repl">
                                        <p:cTn id="254" dur="5000"/>
                                        <p:tgtEl>
                                          <p:spTgt spid="361"/>
                                        </p:tgtEl>
                                      </p:cBhvr>
                                    </p:animEffect>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22" presetSubtype="8">
                                  <p:stCondLst>
                                    <p:cond delay="0"/>
                                  </p:stCondLst>
                                  <p:childTnLst>
                                    <p:set>
                                      <p:cBhvr>
                                        <p:cTn id="258" dur="1" fill="hold">
                                          <p:stCondLst>
                                            <p:cond delay="0"/>
                                          </p:stCondLst>
                                        </p:cTn>
                                        <p:tgtEl>
                                          <p:spTgt spid="363"/>
                                        </p:tgtEl>
                                        <p:attrNameLst>
                                          <p:attrName>style.visibility</p:attrName>
                                        </p:attrNameLst>
                                      </p:cBhvr>
                                      <p:to>
                                        <p:strVal val="visible"/>
                                      </p:to>
                                    </p:set>
                                    <p:animEffect filter="wipe(left)" transition="in">
                                      <p:cBhvr additive="repl">
                                        <p:cTn id="259" dur="2000"/>
                                        <p:tgtEl>
                                          <p:spTgt spid="363"/>
                                        </p:tgtEl>
                                      </p:cBhvr>
                                    </p:animEffect>
                                  </p:childTnLst>
                                </p:cTn>
                              </p:par>
                            </p:childTnLst>
                          </p:cTn>
                        </p:par>
                      </p:childTnLst>
                    </p:cTn>
                  </p:par>
                  <p:par>
                    <p:cTn id="260" fill="hold">
                      <p:stCondLst>
                        <p:cond delay="indefinite"/>
                      </p:stCondLst>
                      <p:childTnLst>
                        <p:par>
                          <p:cTn id="261" fill="hold">
                            <p:stCondLst>
                              <p:cond delay="0"/>
                            </p:stCondLst>
                            <p:childTnLst>
                              <p:par>
                                <p:cTn id="262" nodeType="clickEffect" fill="hold" presetClass="entr" presetID="22" presetSubtype="1">
                                  <p:stCondLst>
                                    <p:cond delay="0"/>
                                  </p:stCondLst>
                                  <p:childTnLst>
                                    <p:set>
                                      <p:cBhvr>
                                        <p:cTn id="263" dur="1" fill="hold">
                                          <p:stCondLst>
                                            <p:cond delay="0"/>
                                          </p:stCondLst>
                                        </p:cTn>
                                        <p:tgtEl>
                                          <p:spTgt spid="366"/>
                                        </p:tgtEl>
                                        <p:attrNameLst>
                                          <p:attrName>style.visibility</p:attrName>
                                        </p:attrNameLst>
                                      </p:cBhvr>
                                      <p:to>
                                        <p:strVal val="visible"/>
                                      </p:to>
                                    </p:set>
                                    <p:animEffect filter="wipe(up)" transition="in">
                                      <p:cBhvr additive="repl">
                                        <p:cTn id="264" dur="5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7" name="Picture 6" descr=""/>
          <p:cNvPicPr/>
          <p:nvPr/>
        </p:nvPicPr>
        <p:blipFill>
          <a:blip r:embed="rId1"/>
          <a:stretch/>
        </p:blipFill>
        <p:spPr>
          <a:xfrm>
            <a:off x="0" y="9000"/>
            <a:ext cx="12181680" cy="6829560"/>
          </a:xfrm>
          <a:prstGeom prst="rect">
            <a:avLst/>
          </a:prstGeom>
          <a:ln w="0">
            <a:noFill/>
          </a:ln>
        </p:spPr>
      </p:pic>
      <p:pic>
        <p:nvPicPr>
          <p:cNvPr id="368" name="Picture 7" descr=""/>
          <p:cNvPicPr/>
          <p:nvPr/>
        </p:nvPicPr>
        <p:blipFill>
          <a:blip r:embed="rId2"/>
          <a:stretch/>
        </p:blipFill>
        <p:spPr>
          <a:xfrm>
            <a:off x="0" y="1104120"/>
            <a:ext cx="6277680" cy="2387520"/>
          </a:xfrm>
          <a:prstGeom prst="rect">
            <a:avLst/>
          </a:prstGeom>
          <a:ln w="0">
            <a:noFill/>
          </a:ln>
        </p:spPr>
      </p:pic>
      <p:sp>
        <p:nvSpPr>
          <p:cNvPr id="369" name="TextBox 8"/>
          <p:cNvSpPr/>
          <p:nvPr/>
        </p:nvSpPr>
        <p:spPr>
          <a:xfrm>
            <a:off x="719280" y="1585440"/>
            <a:ext cx="162180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8000" spc="-1" strike="noStrike">
                <a:solidFill>
                  <a:srgbClr val="ffffff"/>
                </a:solidFill>
                <a:latin typeface="Calibri"/>
                <a:ea typeface="DejaVu Sans"/>
              </a:rPr>
              <a:t>GO</a:t>
            </a:r>
            <a:endParaRPr b="0" lang="sv-SE" sz="8000" spc="-1" strike="noStrike">
              <a:solidFill>
                <a:srgbClr val="000000"/>
              </a:solidFill>
              <a:latin typeface="Arial"/>
            </a:endParaRPr>
          </a:p>
        </p:txBody>
      </p:sp>
      <p:pic>
        <p:nvPicPr>
          <p:cNvPr id="370" name="Picture 9" descr=""/>
          <p:cNvPicPr/>
          <p:nvPr/>
        </p:nvPicPr>
        <p:blipFill>
          <a:blip r:embed="rId3"/>
          <a:stretch/>
        </p:blipFill>
        <p:spPr>
          <a:xfrm>
            <a:off x="9360" y="3503160"/>
            <a:ext cx="4741560" cy="5725080"/>
          </a:xfrm>
          <a:prstGeom prst="rect">
            <a:avLst/>
          </a:prstGeom>
          <a:ln w="0">
            <a:noFill/>
          </a:ln>
        </p:spPr>
      </p:pic>
      <p:pic>
        <p:nvPicPr>
          <p:cNvPr id="371" name="Picture 5" descr=""/>
          <p:cNvPicPr/>
          <p:nvPr/>
        </p:nvPicPr>
        <p:blipFill>
          <a:blip r:embed="rId4"/>
          <a:stretch/>
        </p:blipFill>
        <p:spPr>
          <a:xfrm>
            <a:off x="11068200" y="6242040"/>
            <a:ext cx="1086480" cy="579960"/>
          </a:xfrm>
          <a:prstGeom prst="rect">
            <a:avLst/>
          </a:prstGeom>
          <a:ln w="0">
            <a:noFill/>
          </a:ln>
        </p:spPr>
      </p:pic>
      <p:sp>
        <p:nvSpPr>
          <p:cNvPr id="372" name="Rektangel 986"/>
          <p:cNvSpPr/>
          <p:nvPr/>
        </p:nvSpPr>
        <p:spPr>
          <a:xfrm>
            <a:off x="720000" y="756000"/>
            <a:ext cx="709920" cy="336240"/>
          </a:xfrm>
          <a:prstGeom prst="rect">
            <a:avLst/>
          </a:prstGeom>
          <a:solidFill>
            <a:srgbClr val="ffffff"/>
          </a:solidFill>
          <a:ln w="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373" name="Rektangel 987"/>
          <p:cNvSpPr/>
          <p:nvPr/>
        </p:nvSpPr>
        <p:spPr>
          <a:xfrm>
            <a:off x="0" y="-98640"/>
            <a:ext cx="4008600" cy="744480"/>
          </a:xfrm>
          <a:prstGeom prst="rect">
            <a:avLst/>
          </a:prstGeom>
          <a:solidFill>
            <a:schemeClr val="bg1"/>
          </a:solidFill>
          <a:ln w="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374" name="Rektangel 988"/>
          <p:cNvSpPr/>
          <p:nvPr/>
        </p:nvSpPr>
        <p:spPr>
          <a:xfrm>
            <a:off x="9720000" y="0"/>
            <a:ext cx="2462040" cy="529920"/>
          </a:xfrm>
          <a:prstGeom prst="rect">
            <a:avLst/>
          </a:prstGeom>
          <a:solidFill>
            <a:srgbClr val="ffffff"/>
          </a:solidFill>
          <a:ln w="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375" name="Rektangel 989"/>
          <p:cNvSpPr/>
          <p:nvPr/>
        </p:nvSpPr>
        <p:spPr>
          <a:xfrm>
            <a:off x="0" y="540000"/>
            <a:ext cx="2221920" cy="554040"/>
          </a:xfrm>
          <a:prstGeom prst="rect">
            <a:avLst/>
          </a:prstGeom>
          <a:solidFill>
            <a:schemeClr val="bg1"/>
          </a:solidFill>
          <a:ln w="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376" name="TextBox 10"/>
          <p:cNvSpPr/>
          <p:nvPr/>
        </p:nvSpPr>
        <p:spPr>
          <a:xfrm>
            <a:off x="9003240" y="1200240"/>
            <a:ext cx="3323160" cy="557604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2400" spc="-1" strike="noStrike">
                <a:solidFill>
                  <a:srgbClr val="c00000"/>
                </a:solidFill>
                <a:latin typeface="Calibri"/>
                <a:ea typeface="DejaVu Sans"/>
              </a:rPr>
              <a:t>Uppgiften att ständigt hålla nätet med stabila 50,00 Hz är detsamma som att ha samtliga Bankomater fullpackade med sedlar så att stora, plötsliga uttag av stora summor pengar, närsomhelst, varsomhelst varje timme, året runt, kan göras utan problem.</a:t>
            </a:r>
            <a:br>
              <a:rPr sz="2400"/>
            </a:br>
            <a:r>
              <a:rPr b="1" lang="sv-SE" sz="2400" spc="-1" strike="noStrike">
                <a:solidFill>
                  <a:srgbClr val="c00000"/>
                </a:solidFill>
                <a:latin typeface="Calibri"/>
                <a:ea typeface="DejaVu Sans"/>
              </a:rPr>
              <a:t>NB: kWh blandas, sedlar blandas. De är båda anonyma och utbytbara.</a:t>
            </a:r>
            <a:endParaRPr b="0" lang="sv-SE" sz="2400" spc="-1" strike="noStrike">
              <a:solidFill>
                <a:srgbClr val="000000"/>
              </a:solidFill>
              <a:latin typeface="Arial"/>
            </a:endParaRPr>
          </a:p>
        </p:txBody>
      </p:sp>
      <p:pic>
        <p:nvPicPr>
          <p:cNvPr id="377" name="Picture 3" descr=""/>
          <p:cNvPicPr/>
          <p:nvPr/>
        </p:nvPicPr>
        <p:blipFill>
          <a:blip r:embed="rId5"/>
          <a:stretch/>
        </p:blipFill>
        <p:spPr>
          <a:xfrm>
            <a:off x="47520" y="67680"/>
            <a:ext cx="1086480" cy="579960"/>
          </a:xfrm>
          <a:prstGeom prst="rect">
            <a:avLst/>
          </a:prstGeom>
          <a:ln w="0">
            <a:noFill/>
          </a:ln>
        </p:spPr>
      </p:pic>
    </p:spTree>
  </p:cSld>
  <mc:AlternateContent>
    <mc:Choice Requires="p14">
      <p:transition spd="slow" p14:dur="2000"/>
    </mc:Choice>
    <mc:Fallback>
      <p:transition spd="slow"/>
    </mc:Fallback>
  </mc:AlternateContent>
  <p:timing>
    <p:tnLst>
      <p:par>
        <p:cTn id="265" dur="indefinite" restart="never" nodeType="tmRoot">
          <p:childTnLst>
            <p:seq>
              <p:cTn id="266" dur="indefinite" nodeType="mainSeq">
                <p:childTnLst>
                  <p:par>
                    <p:cTn id="267" fill="hold">
                      <p:stCondLst>
                        <p:cond delay="0"/>
                      </p:stCondLst>
                      <p:childTnLst>
                        <p:par>
                          <p:cTn id="268" fill="hold">
                            <p:stCondLst>
                              <p:cond delay="0"/>
                            </p:stCondLst>
                            <p:childTnLst>
                              <p:par>
                                <p:cTn id="269" nodeType="afterEffect" fill="hold" presetClass="entr" presetID="22" presetSubtype="8">
                                  <p:stCondLst>
                                    <p:cond delay="500"/>
                                  </p:stCondLst>
                                  <p:childTnLst>
                                    <p:set>
                                      <p:cBhvr>
                                        <p:cTn id="270" dur="1" fill="hold">
                                          <p:stCondLst>
                                            <p:cond delay="0"/>
                                          </p:stCondLst>
                                        </p:cTn>
                                        <p:tgtEl>
                                          <p:spTgt spid="368"/>
                                        </p:tgtEl>
                                        <p:attrNameLst>
                                          <p:attrName>style.visibility</p:attrName>
                                        </p:attrNameLst>
                                      </p:cBhvr>
                                      <p:to>
                                        <p:strVal val="visible"/>
                                      </p:to>
                                    </p:set>
                                    <p:animEffect filter="wipe(left)" transition="in">
                                      <p:cBhvr additive="repl">
                                        <p:cTn id="271" dur="2000"/>
                                        <p:tgtEl>
                                          <p:spTgt spid="368"/>
                                        </p:tgtEl>
                                      </p:cBhvr>
                                    </p:animEffect>
                                  </p:childTnLst>
                                </p:cTn>
                              </p:par>
                            </p:childTnLst>
                          </p:cTn>
                        </p:par>
                        <p:par>
                          <p:cTn id="272" fill="hold">
                            <p:stCondLst>
                              <p:cond delay="2500"/>
                            </p:stCondLst>
                            <p:childTnLst>
                              <p:par>
                                <p:cTn id="273" nodeType="afterEffect" fill="hold" presetClass="entr" presetID="22" presetSubtype="1">
                                  <p:stCondLst>
                                    <p:cond delay="0"/>
                                  </p:stCondLst>
                                  <p:childTnLst>
                                    <p:set>
                                      <p:cBhvr>
                                        <p:cTn id="274" dur="1" fill="hold">
                                          <p:stCondLst>
                                            <p:cond delay="0"/>
                                          </p:stCondLst>
                                        </p:cTn>
                                        <p:tgtEl>
                                          <p:spTgt spid="369"/>
                                        </p:tgtEl>
                                        <p:attrNameLst>
                                          <p:attrName>style.visibility</p:attrName>
                                        </p:attrNameLst>
                                      </p:cBhvr>
                                      <p:to>
                                        <p:strVal val="visible"/>
                                      </p:to>
                                    </p:set>
                                    <p:animEffect filter="wipe(up)" transition="in">
                                      <p:cBhvr additive="repl">
                                        <p:cTn id="275" dur="2000"/>
                                        <p:tgtEl>
                                          <p:spTgt spid="369"/>
                                        </p:tgtEl>
                                      </p:cBhvr>
                                    </p:animEffect>
                                  </p:childTnLst>
                                </p:cTn>
                              </p:par>
                            </p:childTnLst>
                          </p:cTn>
                        </p:par>
                        <p:par>
                          <p:cTn id="276" fill="hold">
                            <p:stCondLst>
                              <p:cond delay="4500"/>
                            </p:stCondLst>
                            <p:childTnLst>
                              <p:par>
                                <p:cTn id="277" nodeType="afterEffect" fill="hold" presetClass="entr" presetID="22" presetSubtype="1">
                                  <p:stCondLst>
                                    <p:cond delay="2000"/>
                                  </p:stCondLst>
                                  <p:childTnLst>
                                    <p:set>
                                      <p:cBhvr>
                                        <p:cTn id="278" dur="1" fill="hold">
                                          <p:stCondLst>
                                            <p:cond delay="0"/>
                                          </p:stCondLst>
                                        </p:cTn>
                                        <p:tgtEl>
                                          <p:spTgt spid="370"/>
                                        </p:tgtEl>
                                        <p:attrNameLst>
                                          <p:attrName>style.visibility</p:attrName>
                                        </p:attrNameLst>
                                      </p:cBhvr>
                                      <p:to>
                                        <p:strVal val="visible"/>
                                      </p:to>
                                    </p:set>
                                    <p:animEffect filter="wipe(up)" transition="in">
                                      <p:cBhvr additive="repl">
                                        <p:cTn id="279" dur="2000"/>
                                        <p:tgtEl>
                                          <p:spTgt spid="370"/>
                                        </p:tgtEl>
                                      </p:cBhvr>
                                    </p:animEffect>
                                  </p:childTnLst>
                                </p:cTn>
                              </p:par>
                            </p:childTnLst>
                          </p:cTn>
                        </p:par>
                        <p:par>
                          <p:cTn id="280" fill="hold">
                            <p:stCondLst>
                              <p:cond delay="8500"/>
                            </p:stCondLst>
                            <p:childTnLst>
                              <p:par>
                                <p:cTn id="281" nodeType="afterEffect" fill="hold" presetClass="entr" presetID="22" presetSubtype="1">
                                  <p:stCondLst>
                                    <p:cond delay="2000"/>
                                  </p:stCondLst>
                                  <p:childTnLst>
                                    <p:set>
                                      <p:cBhvr>
                                        <p:cTn id="282" dur="1" fill="hold">
                                          <p:stCondLst>
                                            <p:cond delay="0"/>
                                          </p:stCondLst>
                                        </p:cTn>
                                        <p:tgtEl>
                                          <p:spTgt spid="376"/>
                                        </p:tgtEl>
                                        <p:attrNameLst>
                                          <p:attrName>style.visibility</p:attrName>
                                        </p:attrNameLst>
                                      </p:cBhvr>
                                      <p:to>
                                        <p:strVal val="visible"/>
                                      </p:to>
                                    </p:set>
                                    <p:animEffect filter="wipe(up)" transition="in">
                                      <p:cBhvr additive="repl">
                                        <p:cTn id="283" dur="6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8" name="Picture 32" descr=""/>
          <p:cNvPicPr/>
          <p:nvPr/>
        </p:nvPicPr>
        <p:blipFill>
          <a:blip r:embed="rId1"/>
          <a:stretch/>
        </p:blipFill>
        <p:spPr>
          <a:xfrm>
            <a:off x="25560" y="6235560"/>
            <a:ext cx="1086480" cy="579960"/>
          </a:xfrm>
          <a:prstGeom prst="rect">
            <a:avLst/>
          </a:prstGeom>
          <a:ln w="0">
            <a:noFill/>
          </a:ln>
        </p:spPr>
      </p:pic>
      <p:pic>
        <p:nvPicPr>
          <p:cNvPr id="379" name="Picture 33" descr=""/>
          <p:cNvPicPr/>
          <p:nvPr/>
        </p:nvPicPr>
        <p:blipFill>
          <a:blip r:embed="rId2"/>
          <a:stretch/>
        </p:blipFill>
        <p:spPr>
          <a:xfrm>
            <a:off x="11068200" y="6242040"/>
            <a:ext cx="1086480" cy="579960"/>
          </a:xfrm>
          <a:prstGeom prst="rect">
            <a:avLst/>
          </a:prstGeom>
          <a:ln w="0">
            <a:noFill/>
          </a:ln>
        </p:spPr>
      </p:pic>
      <p:pic>
        <p:nvPicPr>
          <p:cNvPr id="380" name="Bildobjekt 1069" descr=""/>
          <p:cNvPicPr/>
          <p:nvPr/>
        </p:nvPicPr>
        <p:blipFill>
          <a:blip r:embed="rId3"/>
          <a:stretch/>
        </p:blipFill>
        <p:spPr>
          <a:xfrm>
            <a:off x="1618920" y="0"/>
            <a:ext cx="9077400" cy="6815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 Box 1"/>
          <p:cNvSpPr/>
          <p:nvPr/>
        </p:nvSpPr>
        <p:spPr>
          <a:xfrm>
            <a:off x="2624400" y="72000"/>
            <a:ext cx="8222400" cy="5810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00b050"/>
                </a:solidFill>
                <a:latin typeface="Arial"/>
                <a:ea typeface="Microsoft YaHei"/>
              </a:rPr>
              <a:t>Ett helt nytt perspektiv på elektricitet</a:t>
            </a:r>
            <a:endParaRPr b="0" lang="sv-SE" sz="3200" spc="-1" strike="noStrike">
              <a:solidFill>
                <a:srgbClr val="000000"/>
              </a:solidFill>
              <a:latin typeface="Arial"/>
            </a:endParaRPr>
          </a:p>
        </p:txBody>
      </p:sp>
      <p:pic>
        <p:nvPicPr>
          <p:cNvPr id="243" name="Picture 2" descr=""/>
          <p:cNvPicPr/>
          <p:nvPr/>
        </p:nvPicPr>
        <p:blipFill>
          <a:blip r:embed="rId1"/>
          <a:stretch/>
        </p:blipFill>
        <p:spPr>
          <a:xfrm>
            <a:off x="2924640" y="586800"/>
            <a:ext cx="7622280" cy="5692680"/>
          </a:xfrm>
          <a:prstGeom prst="rect">
            <a:avLst/>
          </a:prstGeom>
          <a:ln w="0">
            <a:noFill/>
          </a:ln>
        </p:spPr>
      </p:pic>
      <p:sp>
        <p:nvSpPr>
          <p:cNvPr id="244" name="AutoShape 4"/>
          <p:cNvSpPr/>
          <p:nvPr/>
        </p:nvSpPr>
        <p:spPr>
          <a:xfrm rot="6540000">
            <a:off x="7916760" y="4347720"/>
            <a:ext cx="3355200" cy="1505520"/>
          </a:xfrm>
          <a:prstGeom prst="lightningBolt">
            <a:avLst/>
          </a:prstGeom>
          <a:solidFill>
            <a:srgbClr val="008000"/>
          </a:solidFill>
          <a:ln w="936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pic>
        <p:nvPicPr>
          <p:cNvPr id="245" name="Picture 3" descr=""/>
          <p:cNvPicPr/>
          <p:nvPr/>
        </p:nvPicPr>
        <p:blipFill>
          <a:blip r:embed="rId2"/>
          <a:stretch/>
        </p:blipFill>
        <p:spPr>
          <a:xfrm>
            <a:off x="25560" y="6235560"/>
            <a:ext cx="1086480" cy="579960"/>
          </a:xfrm>
          <a:prstGeom prst="rect">
            <a:avLst/>
          </a:prstGeom>
          <a:ln w="0">
            <a:noFill/>
          </a:ln>
        </p:spPr>
      </p:pic>
      <p:pic>
        <p:nvPicPr>
          <p:cNvPr id="246" name="Picture 5" descr=""/>
          <p:cNvPicPr/>
          <p:nvPr/>
        </p:nvPicPr>
        <p:blipFill>
          <a:blip r:embed="rId3"/>
          <a:stretch/>
        </p:blipFill>
        <p:spPr>
          <a:xfrm>
            <a:off x="11068200" y="6242040"/>
            <a:ext cx="1086480" cy="579960"/>
          </a:xfrm>
          <a:prstGeom prst="rect">
            <a:avLst/>
          </a:prstGeom>
          <a:ln w="0">
            <a:noFill/>
          </a:ln>
        </p:spPr>
      </p:pic>
      <p:pic>
        <p:nvPicPr>
          <p:cNvPr id="247" name="Picture 3" descr=""/>
          <p:cNvPicPr/>
          <p:nvPr/>
        </p:nvPicPr>
        <p:blipFill>
          <a:blip r:embed="rId4"/>
          <a:stretch/>
        </p:blipFill>
        <p:spPr>
          <a:xfrm>
            <a:off x="47520" y="67680"/>
            <a:ext cx="1086480" cy="579960"/>
          </a:xfrm>
          <a:prstGeom prst="rect">
            <a:avLst/>
          </a:prstGeom>
          <a:ln w="0">
            <a:noFill/>
          </a:ln>
        </p:spPr>
      </p:pic>
      <p:pic>
        <p:nvPicPr>
          <p:cNvPr id="248" name="Picture 5" descr=""/>
          <p:cNvPicPr/>
          <p:nvPr/>
        </p:nvPicPr>
        <p:blipFill>
          <a:blip r:embed="rId5"/>
          <a:stretch/>
        </p:blipFill>
        <p:spPr>
          <a:xfrm>
            <a:off x="11070000" y="67680"/>
            <a:ext cx="1086480" cy="579960"/>
          </a:xfrm>
          <a:prstGeom prst="rect">
            <a:avLst/>
          </a:prstGeom>
          <a:ln w="0">
            <a:noFill/>
          </a:ln>
        </p:spPr>
      </p:pic>
      <p:sp>
        <p:nvSpPr>
          <p:cNvPr id="249" name="Rektangel 1"/>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0"/>
                      </p:stCondLst>
                      <p:childTnLst>
                        <p:par>
                          <p:cTn id="20" fill="hold">
                            <p:stCondLst>
                              <p:cond delay="0"/>
                            </p:stCondLst>
                            <p:childTnLst>
                              <p:par>
                                <p:cTn id="21" nodeType="afterEffect" fill="hold" presetClass="entr" presetID="45">
                                  <p:stCondLst>
                                    <p:cond delay="2000"/>
                                  </p:stCondLst>
                                  <p:childTnLst>
                                    <p:set>
                                      <p:cBhvr>
                                        <p:cTn id="22" dur="1" fill="hold">
                                          <p:stCondLst>
                                            <p:cond delay="0"/>
                                          </p:stCondLst>
                                        </p:cTn>
                                        <p:tgtEl>
                                          <p:spTgt spid="244"/>
                                        </p:tgtEl>
                                        <p:attrNameLst>
                                          <p:attrName>style.visibility</p:attrName>
                                        </p:attrNameLst>
                                      </p:cBhvr>
                                      <p:to>
                                        <p:strVal val="visible"/>
                                      </p:to>
                                    </p:set>
                                    <p:animEffect filter="fade" transition="in">
                                      <p:cBhvr additive="repl">
                                        <p:cTn id="23" dur="2000"/>
                                        <p:tgtEl>
                                          <p:spTgt spid="244"/>
                                        </p:tgtEl>
                                      </p:cBhvr>
                                    </p:animEffect>
                                    <p:anim calcmode="lin" valueType="num">
                                      <p:cBhvr additive="repl">
                                        <p:cTn id="24" dur="2000" fill="hold"/>
                                        <p:tgtEl>
                                          <p:spTgt spid="244"/>
                                        </p:tgtEl>
                                        <p:attrNameLst>
                                          <p:attrName>ppt_w</p:attrName>
                                        </p:attrNameLst>
                                      </p:cBhvr>
                                      <p:tavLst>
                                        <p:tav fmla="width*sin(2.5*pi*$)" tm="0">
                                          <p:val>
                                            <p:strVal val="0"/>
                                          </p:val>
                                        </p:tav>
                                        <p:tav fmla="width*sin(2.5*pi*$)" tm="100000">
                                          <p:val>
                                            <p:strVal val="1"/>
                                          </p:val>
                                        </p:tav>
                                      </p:tavLst>
                                    </p:anim>
                                    <p:anim calcmode="lin" valueType="num">
                                      <p:cBhvr additive="repl">
                                        <p:cTn id="25" dur="2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1" name="Picture 13" descr=""/>
          <p:cNvPicPr/>
          <p:nvPr/>
        </p:nvPicPr>
        <p:blipFill>
          <a:blip r:embed="rId1"/>
          <a:stretch/>
        </p:blipFill>
        <p:spPr>
          <a:xfrm>
            <a:off x="25560" y="6235560"/>
            <a:ext cx="1086480" cy="579960"/>
          </a:xfrm>
          <a:prstGeom prst="rect">
            <a:avLst/>
          </a:prstGeom>
          <a:ln w="0">
            <a:noFill/>
          </a:ln>
        </p:spPr>
      </p:pic>
      <p:pic>
        <p:nvPicPr>
          <p:cNvPr id="382" name="Picture 14" descr=""/>
          <p:cNvPicPr/>
          <p:nvPr/>
        </p:nvPicPr>
        <p:blipFill>
          <a:blip r:embed="rId2"/>
          <a:stretch/>
        </p:blipFill>
        <p:spPr>
          <a:xfrm>
            <a:off x="11068200" y="6242040"/>
            <a:ext cx="1086480" cy="579960"/>
          </a:xfrm>
          <a:prstGeom prst="rect">
            <a:avLst/>
          </a:prstGeom>
          <a:ln w="0">
            <a:noFill/>
          </a:ln>
        </p:spPr>
      </p:pic>
      <p:pic>
        <p:nvPicPr>
          <p:cNvPr id="383" name="" descr=""/>
          <p:cNvPicPr/>
          <p:nvPr/>
        </p:nvPicPr>
        <p:blipFill>
          <a:blip r:embed="rId3"/>
          <a:stretch/>
        </p:blipFill>
        <p:spPr>
          <a:xfrm>
            <a:off x="1429200" y="360"/>
            <a:ext cx="9461520" cy="68572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4" name="Picture 30" descr=""/>
          <p:cNvPicPr/>
          <p:nvPr/>
        </p:nvPicPr>
        <p:blipFill>
          <a:blip r:embed="rId1"/>
          <a:stretch/>
        </p:blipFill>
        <p:spPr>
          <a:xfrm>
            <a:off x="25560" y="6235560"/>
            <a:ext cx="1086480" cy="579960"/>
          </a:xfrm>
          <a:prstGeom prst="rect">
            <a:avLst/>
          </a:prstGeom>
          <a:ln w="0">
            <a:noFill/>
          </a:ln>
        </p:spPr>
      </p:pic>
      <p:pic>
        <p:nvPicPr>
          <p:cNvPr id="385" name="Picture 31" descr=""/>
          <p:cNvPicPr/>
          <p:nvPr/>
        </p:nvPicPr>
        <p:blipFill>
          <a:blip r:embed="rId2"/>
          <a:stretch/>
        </p:blipFill>
        <p:spPr>
          <a:xfrm>
            <a:off x="11068200" y="6242040"/>
            <a:ext cx="1086480" cy="579960"/>
          </a:xfrm>
          <a:prstGeom prst="rect">
            <a:avLst/>
          </a:prstGeom>
          <a:ln w="0">
            <a:noFill/>
          </a:ln>
        </p:spPr>
      </p:pic>
      <p:sp>
        <p:nvSpPr>
          <p:cNvPr id="386" name="Text Box 17"/>
          <p:cNvSpPr/>
          <p:nvPr/>
        </p:nvSpPr>
        <p:spPr>
          <a:xfrm>
            <a:off x="-49320" y="72000"/>
            <a:ext cx="12241080" cy="15566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strömmar av elektroner som utvecklar energisystemet…</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strömmar av pengar.</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7" name="Picture 17" descr=""/>
          <p:cNvPicPr/>
          <p:nvPr/>
        </p:nvPicPr>
        <p:blipFill>
          <a:blip r:embed="rId1"/>
          <a:stretch/>
        </p:blipFill>
        <p:spPr>
          <a:xfrm>
            <a:off x="25560" y="6235560"/>
            <a:ext cx="1086480" cy="579960"/>
          </a:xfrm>
          <a:prstGeom prst="rect">
            <a:avLst/>
          </a:prstGeom>
          <a:ln w="0">
            <a:noFill/>
          </a:ln>
        </p:spPr>
      </p:pic>
      <p:pic>
        <p:nvPicPr>
          <p:cNvPr id="388" name="Picture 18" descr=""/>
          <p:cNvPicPr/>
          <p:nvPr/>
        </p:nvPicPr>
        <p:blipFill>
          <a:blip r:embed="rId2"/>
          <a:stretch/>
        </p:blipFill>
        <p:spPr>
          <a:xfrm>
            <a:off x="11068200" y="6242040"/>
            <a:ext cx="1086480" cy="579960"/>
          </a:xfrm>
          <a:prstGeom prst="rect">
            <a:avLst/>
          </a:prstGeom>
          <a:ln w="0">
            <a:noFill/>
          </a:ln>
        </p:spPr>
      </p:pic>
      <p:sp>
        <p:nvSpPr>
          <p:cNvPr id="389" name="Text Box 18"/>
          <p:cNvSpPr/>
          <p:nvPr/>
        </p:nvSpPr>
        <p:spPr>
          <a:xfrm>
            <a:off x="72000" y="1908000"/>
            <a:ext cx="12172320" cy="10688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Ohms &amp; Kirchhoffs lagar som styr elmarknaden…</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lagen om Tillgång &amp; Efterfrågan.</a:t>
            </a:r>
            <a:endParaRPr b="0" lang="sv-SE" sz="3200" spc="-1" strike="noStrike">
              <a:solidFill>
                <a:srgbClr val="000000"/>
              </a:solidFill>
              <a:latin typeface="Arial"/>
            </a:endParaRPr>
          </a:p>
        </p:txBody>
      </p:sp>
      <p:sp>
        <p:nvSpPr>
          <p:cNvPr id="390" name="Text Box 20"/>
          <p:cNvSpPr/>
          <p:nvPr/>
        </p:nvSpPr>
        <p:spPr>
          <a:xfrm>
            <a:off x="-49320" y="72000"/>
            <a:ext cx="12241080" cy="15566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strömmar av elektroner som utvecklar energisystemet…</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strömmar av pengar.</a:t>
            </a:r>
            <a:endParaRPr b="0" lang="sv-S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1" name="Picture 19" descr=""/>
          <p:cNvPicPr/>
          <p:nvPr/>
        </p:nvPicPr>
        <p:blipFill>
          <a:blip r:embed="rId1"/>
          <a:stretch/>
        </p:blipFill>
        <p:spPr>
          <a:xfrm>
            <a:off x="25560" y="6235560"/>
            <a:ext cx="1086480" cy="579960"/>
          </a:xfrm>
          <a:prstGeom prst="rect">
            <a:avLst/>
          </a:prstGeom>
          <a:ln w="0">
            <a:noFill/>
          </a:ln>
        </p:spPr>
      </p:pic>
      <p:pic>
        <p:nvPicPr>
          <p:cNvPr id="392" name="Picture 21" descr=""/>
          <p:cNvPicPr/>
          <p:nvPr/>
        </p:nvPicPr>
        <p:blipFill>
          <a:blip r:embed="rId2"/>
          <a:stretch/>
        </p:blipFill>
        <p:spPr>
          <a:xfrm>
            <a:off x="11068200" y="6242040"/>
            <a:ext cx="1086480" cy="579960"/>
          </a:xfrm>
          <a:prstGeom prst="rect">
            <a:avLst/>
          </a:prstGeom>
          <a:ln w="0">
            <a:noFill/>
          </a:ln>
        </p:spPr>
      </p:pic>
      <p:sp>
        <p:nvSpPr>
          <p:cNvPr id="393" name="Text Box 21"/>
          <p:cNvSpPr/>
          <p:nvPr/>
        </p:nvSpPr>
        <p:spPr>
          <a:xfrm>
            <a:off x="72000" y="1908000"/>
            <a:ext cx="12172320" cy="10688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Ohms &amp; Kirchhoffs lagar som styr elmarknaden…</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lagen om Tillgång &amp; Efterfrågan.</a:t>
            </a:r>
            <a:endParaRPr b="0" lang="sv-SE" sz="3200" spc="-1" strike="noStrike">
              <a:solidFill>
                <a:srgbClr val="000000"/>
              </a:solidFill>
              <a:latin typeface="Arial"/>
            </a:endParaRPr>
          </a:p>
        </p:txBody>
      </p:sp>
      <p:sp>
        <p:nvSpPr>
          <p:cNvPr id="394" name="Text Box 22"/>
          <p:cNvSpPr/>
          <p:nvPr/>
        </p:nvSpPr>
        <p:spPr>
          <a:xfrm>
            <a:off x="-49320" y="72000"/>
            <a:ext cx="12241080" cy="15566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strömmar av elektroner som utvecklar energisystemet…</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strömmar av pengar.</a:t>
            </a:r>
            <a:endParaRPr b="0" lang="sv-SE" sz="3200" spc="-1" strike="noStrike">
              <a:solidFill>
                <a:srgbClr val="000000"/>
              </a:solidFill>
              <a:latin typeface="Arial"/>
            </a:endParaRPr>
          </a:p>
        </p:txBody>
      </p:sp>
      <p:sp>
        <p:nvSpPr>
          <p:cNvPr id="395" name="TextBox 26"/>
          <p:cNvSpPr/>
          <p:nvPr/>
        </p:nvSpPr>
        <p:spPr>
          <a:xfrm>
            <a:off x="180000" y="3420000"/>
            <a:ext cx="12011760" cy="63828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3600" spc="-1" strike="noStrike">
                <a:solidFill>
                  <a:srgbClr val="bf0041"/>
                </a:solidFill>
                <a:latin typeface="Calibri"/>
                <a:ea typeface="DejaVu Sans"/>
              </a:rPr>
              <a:t>Vi har valet, vi har makten – välj bort kolkraft från kontakten!</a:t>
            </a:r>
            <a:endParaRPr b="0" lang="sv-SE"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6" name="Picture 22" descr=""/>
          <p:cNvPicPr/>
          <p:nvPr/>
        </p:nvPicPr>
        <p:blipFill>
          <a:blip r:embed="rId1"/>
          <a:stretch/>
        </p:blipFill>
        <p:spPr>
          <a:xfrm>
            <a:off x="25560" y="6235560"/>
            <a:ext cx="1086480" cy="579960"/>
          </a:xfrm>
          <a:prstGeom prst="rect">
            <a:avLst/>
          </a:prstGeom>
          <a:ln w="0">
            <a:noFill/>
          </a:ln>
        </p:spPr>
      </p:pic>
      <p:pic>
        <p:nvPicPr>
          <p:cNvPr id="397" name="Picture 23" descr=""/>
          <p:cNvPicPr/>
          <p:nvPr/>
        </p:nvPicPr>
        <p:blipFill>
          <a:blip r:embed="rId2"/>
          <a:stretch/>
        </p:blipFill>
        <p:spPr>
          <a:xfrm>
            <a:off x="11068200" y="6242040"/>
            <a:ext cx="1086480" cy="579960"/>
          </a:xfrm>
          <a:prstGeom prst="rect">
            <a:avLst/>
          </a:prstGeom>
          <a:ln w="0">
            <a:noFill/>
          </a:ln>
        </p:spPr>
      </p:pic>
      <p:sp>
        <p:nvSpPr>
          <p:cNvPr id="398" name="Text Box 23"/>
          <p:cNvSpPr/>
          <p:nvPr/>
        </p:nvSpPr>
        <p:spPr>
          <a:xfrm>
            <a:off x="72000" y="1908000"/>
            <a:ext cx="12172320" cy="10688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Ohms &amp; Kirchhoffs lagar som styr elmarknaden…</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lagen om Tillgång &amp; Efterfrågan.</a:t>
            </a:r>
            <a:endParaRPr b="0" lang="sv-SE" sz="3200" spc="-1" strike="noStrike">
              <a:solidFill>
                <a:srgbClr val="000000"/>
              </a:solidFill>
              <a:latin typeface="Arial"/>
            </a:endParaRPr>
          </a:p>
        </p:txBody>
      </p:sp>
      <p:sp>
        <p:nvSpPr>
          <p:cNvPr id="399" name="Text Box 24"/>
          <p:cNvSpPr/>
          <p:nvPr/>
        </p:nvSpPr>
        <p:spPr>
          <a:xfrm>
            <a:off x="-49320" y="72000"/>
            <a:ext cx="12241080" cy="15566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inte strömmar av elektroner som utvecklar energisystemet…</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sv-SE" sz="3200" spc="-1" strike="noStrike">
                <a:solidFill>
                  <a:srgbClr val="c00000"/>
                </a:solidFill>
                <a:latin typeface="Arial"/>
                <a:ea typeface="Microsoft YaHei"/>
              </a:rPr>
              <a:t>Det är strömmar av pengar.</a:t>
            </a:r>
            <a:endParaRPr b="0" lang="sv-SE" sz="3200" spc="-1" strike="noStrike">
              <a:solidFill>
                <a:srgbClr val="000000"/>
              </a:solidFill>
              <a:latin typeface="Arial"/>
            </a:endParaRPr>
          </a:p>
        </p:txBody>
      </p:sp>
      <p:sp>
        <p:nvSpPr>
          <p:cNvPr id="400" name="TextBox 28"/>
          <p:cNvSpPr/>
          <p:nvPr/>
        </p:nvSpPr>
        <p:spPr>
          <a:xfrm>
            <a:off x="180000" y="3420000"/>
            <a:ext cx="12011760" cy="63828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3600" spc="-1" strike="noStrike">
                <a:solidFill>
                  <a:srgbClr val="bf0041"/>
                </a:solidFill>
                <a:latin typeface="Calibri"/>
                <a:ea typeface="DejaVu Sans"/>
              </a:rPr>
              <a:t>Vi har valet, vi har makten – välj bort kolkraft från kontakten!</a:t>
            </a:r>
            <a:endParaRPr b="0" lang="sv-SE" sz="3600" spc="-1" strike="noStrike">
              <a:solidFill>
                <a:srgbClr val="000000"/>
              </a:solidFill>
              <a:latin typeface="Arial"/>
            </a:endParaRPr>
          </a:p>
        </p:txBody>
      </p:sp>
      <p:sp>
        <p:nvSpPr>
          <p:cNvPr id="401" name="TextBox 29"/>
          <p:cNvSpPr/>
          <p:nvPr/>
        </p:nvSpPr>
        <p:spPr>
          <a:xfrm>
            <a:off x="2511360" y="4204440"/>
            <a:ext cx="7380000" cy="3381480"/>
          </a:xfrm>
          <a:prstGeom prst="rect">
            <a:avLst/>
          </a:prstGeom>
          <a:solidFill>
            <a:srgbClr val="ffffff"/>
          </a:solidFill>
          <a:ln w="0">
            <a:noFill/>
          </a:ln>
        </p:spPr>
        <p:style>
          <a:lnRef idx="0"/>
          <a:fillRef idx="0"/>
          <a:effectRef idx="0"/>
          <a:fontRef idx="minor"/>
        </p:style>
        <p:txBody>
          <a:bodyPr lIns="90000" rIns="90000" tIns="45000" bIns="45000" anchor="t">
            <a:spAutoFit/>
          </a:bodyPr>
          <a:p>
            <a:pPr defTabSz="914400">
              <a:lnSpc>
                <a:spcPct val="100000"/>
              </a:lnSpc>
            </a:pPr>
            <a:r>
              <a:rPr b="1" lang="sv-SE" sz="5400" spc="-1" strike="noStrike">
                <a:solidFill>
                  <a:srgbClr val="bf0041"/>
                </a:solidFill>
                <a:latin typeface="Calibri"/>
                <a:ea typeface="DejaVu Sans"/>
              </a:rPr>
              <a:t>Den el som ingen köper kommer inte att produceras.</a:t>
            </a:r>
            <a:br>
              <a:rPr sz="5400"/>
            </a:br>
            <a:endParaRPr b="0" lang="sv-SE" sz="5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2" name="Picture 15" descr=""/>
          <p:cNvPicPr/>
          <p:nvPr/>
        </p:nvPicPr>
        <p:blipFill>
          <a:blip r:embed="rId1"/>
          <a:stretch/>
        </p:blipFill>
        <p:spPr>
          <a:xfrm>
            <a:off x="25560" y="6235560"/>
            <a:ext cx="1086480" cy="579960"/>
          </a:xfrm>
          <a:prstGeom prst="rect">
            <a:avLst/>
          </a:prstGeom>
          <a:ln w="0">
            <a:noFill/>
          </a:ln>
        </p:spPr>
      </p:pic>
      <p:pic>
        <p:nvPicPr>
          <p:cNvPr id="403" name="Picture 16" descr=""/>
          <p:cNvPicPr/>
          <p:nvPr/>
        </p:nvPicPr>
        <p:blipFill>
          <a:blip r:embed="rId2"/>
          <a:stretch/>
        </p:blipFill>
        <p:spPr>
          <a:xfrm>
            <a:off x="11068200" y="6242040"/>
            <a:ext cx="1086480" cy="579960"/>
          </a:xfrm>
          <a:prstGeom prst="rect">
            <a:avLst/>
          </a:prstGeom>
          <a:ln w="0">
            <a:noFill/>
          </a:ln>
        </p:spPr>
      </p:pic>
      <p:pic>
        <p:nvPicPr>
          <p:cNvPr id="404" name="" descr=""/>
          <p:cNvPicPr/>
          <p:nvPr/>
        </p:nvPicPr>
        <p:blipFill>
          <a:blip r:embed="rId3"/>
          <a:stretch/>
        </p:blipFill>
        <p:spPr>
          <a:xfrm>
            <a:off x="50040" y="49320"/>
            <a:ext cx="2762280" cy="2650680"/>
          </a:xfrm>
          <a:prstGeom prst="rect">
            <a:avLst/>
          </a:prstGeom>
          <a:ln w="0">
            <a:noFill/>
          </a:ln>
        </p:spPr>
      </p:pic>
      <p:pic>
        <p:nvPicPr>
          <p:cNvPr id="405" name="" descr=""/>
          <p:cNvPicPr/>
          <p:nvPr/>
        </p:nvPicPr>
        <p:blipFill>
          <a:blip r:embed="rId4"/>
          <a:stretch/>
        </p:blipFill>
        <p:spPr>
          <a:xfrm>
            <a:off x="6408000" y="-216000"/>
            <a:ext cx="5714640" cy="3174480"/>
          </a:xfrm>
          <a:prstGeom prst="rect">
            <a:avLst/>
          </a:prstGeom>
          <a:ln w="0">
            <a:noFill/>
          </a:ln>
        </p:spPr>
      </p:pic>
      <p:pic>
        <p:nvPicPr>
          <p:cNvPr id="406" name="" descr=""/>
          <p:cNvPicPr/>
          <p:nvPr/>
        </p:nvPicPr>
        <p:blipFill>
          <a:blip r:embed="rId5"/>
          <a:stretch/>
        </p:blipFill>
        <p:spPr>
          <a:xfrm>
            <a:off x="3701160" y="332280"/>
            <a:ext cx="2058840" cy="2187720"/>
          </a:xfrm>
          <a:prstGeom prst="rect">
            <a:avLst/>
          </a:prstGeom>
          <a:ln w="0">
            <a:noFill/>
          </a:ln>
        </p:spPr>
      </p:pic>
      <p:pic>
        <p:nvPicPr>
          <p:cNvPr id="407" name="" descr=""/>
          <p:cNvPicPr/>
          <p:nvPr/>
        </p:nvPicPr>
        <p:blipFill>
          <a:blip r:embed="rId6"/>
          <a:stretch/>
        </p:blipFill>
        <p:spPr>
          <a:xfrm>
            <a:off x="1266120" y="2700000"/>
            <a:ext cx="9634320" cy="3960000"/>
          </a:xfrm>
          <a:prstGeom prst="rect">
            <a:avLst/>
          </a:prstGeom>
          <a:ln w="0">
            <a:noFill/>
          </a:ln>
        </p:spPr>
      </p:pic>
      <p:sp>
        <p:nvSpPr>
          <p:cNvPr id="408" name=""/>
          <p:cNvSpPr/>
          <p:nvPr/>
        </p:nvSpPr>
        <p:spPr>
          <a:xfrm>
            <a:off x="1266120" y="4392000"/>
            <a:ext cx="3413880" cy="0"/>
          </a:xfrm>
          <a:prstGeom prst="line">
            <a:avLst/>
          </a:prstGeom>
          <a:ln w="72000">
            <a:solidFill>
              <a:srgbClr val="ff0000"/>
            </a:solidFill>
            <a:round/>
          </a:ln>
        </p:spPr>
        <p:style>
          <a:lnRef idx="0"/>
          <a:fillRef idx="0"/>
          <a:effectRef idx="0"/>
          <a:fontRef idx="minor"/>
        </p:style>
        <p:txBody>
          <a:bodyPr lIns="126000" rIns="126000" tIns="-81000" bIns="-81000" anchor="ctr">
            <a:noAutofit/>
          </a:bodyPr>
          <a:p>
            <a:endParaRPr b="0" lang="sv-S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9" name="Picture 36" descr=""/>
          <p:cNvPicPr/>
          <p:nvPr/>
        </p:nvPicPr>
        <p:blipFill>
          <a:blip r:embed="rId1"/>
          <a:stretch/>
        </p:blipFill>
        <p:spPr>
          <a:xfrm>
            <a:off x="25560" y="6235560"/>
            <a:ext cx="1086480" cy="579960"/>
          </a:xfrm>
          <a:prstGeom prst="rect">
            <a:avLst/>
          </a:prstGeom>
          <a:ln w="0">
            <a:noFill/>
          </a:ln>
        </p:spPr>
      </p:pic>
      <p:pic>
        <p:nvPicPr>
          <p:cNvPr id="410" name="Picture 37" descr=""/>
          <p:cNvPicPr/>
          <p:nvPr/>
        </p:nvPicPr>
        <p:blipFill>
          <a:blip r:embed="rId2"/>
          <a:stretch/>
        </p:blipFill>
        <p:spPr>
          <a:xfrm>
            <a:off x="11068200" y="6242040"/>
            <a:ext cx="1086480" cy="579960"/>
          </a:xfrm>
          <a:prstGeom prst="rect">
            <a:avLst/>
          </a:prstGeom>
          <a:ln w="0">
            <a:noFill/>
          </a:ln>
        </p:spPr>
      </p:pic>
      <p:sp>
        <p:nvSpPr>
          <p:cNvPr id="411" name="Rektangel 1"/>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pic>
        <p:nvPicPr>
          <p:cNvPr id="412" name="" descr=""/>
          <p:cNvPicPr/>
          <p:nvPr/>
        </p:nvPicPr>
        <p:blipFill>
          <a:blip r:embed="rId3"/>
          <a:stretch/>
        </p:blipFill>
        <p:spPr>
          <a:xfrm>
            <a:off x="404280" y="122400"/>
            <a:ext cx="1575720" cy="1572480"/>
          </a:xfrm>
          <a:prstGeom prst="rect">
            <a:avLst/>
          </a:prstGeom>
          <a:ln w="0">
            <a:noFill/>
          </a:ln>
        </p:spPr>
      </p:pic>
      <p:pic>
        <p:nvPicPr>
          <p:cNvPr id="413" name="" descr=""/>
          <p:cNvPicPr/>
          <p:nvPr/>
        </p:nvPicPr>
        <p:blipFill>
          <a:blip r:embed="rId4"/>
          <a:stretch/>
        </p:blipFill>
        <p:spPr>
          <a:xfrm>
            <a:off x="2206440" y="108000"/>
            <a:ext cx="1681560" cy="1609200"/>
          </a:xfrm>
          <a:prstGeom prst="rect">
            <a:avLst/>
          </a:prstGeom>
          <a:ln w="0">
            <a:noFill/>
          </a:ln>
        </p:spPr>
      </p:pic>
      <p:pic>
        <p:nvPicPr>
          <p:cNvPr id="414" name="" descr=""/>
          <p:cNvPicPr/>
          <p:nvPr/>
        </p:nvPicPr>
        <p:blipFill>
          <a:blip r:embed="rId5"/>
          <a:stretch/>
        </p:blipFill>
        <p:spPr>
          <a:xfrm>
            <a:off x="4112280" y="158400"/>
            <a:ext cx="1572840" cy="1569600"/>
          </a:xfrm>
          <a:prstGeom prst="rect">
            <a:avLst/>
          </a:prstGeom>
          <a:ln w="0">
            <a:noFill/>
          </a:ln>
        </p:spPr>
      </p:pic>
      <p:pic>
        <p:nvPicPr>
          <p:cNvPr id="415" name="" descr=""/>
          <p:cNvPicPr/>
          <p:nvPr/>
        </p:nvPicPr>
        <p:blipFill>
          <a:blip r:embed="rId6"/>
          <a:stretch/>
        </p:blipFill>
        <p:spPr>
          <a:xfrm>
            <a:off x="284400" y="4140000"/>
            <a:ext cx="2418120" cy="1620000"/>
          </a:xfrm>
          <a:prstGeom prst="rect">
            <a:avLst/>
          </a:prstGeom>
          <a:ln w="0">
            <a:noFill/>
          </a:ln>
        </p:spPr>
      </p:pic>
      <p:pic>
        <p:nvPicPr>
          <p:cNvPr id="416" name="" descr=""/>
          <p:cNvPicPr/>
          <p:nvPr/>
        </p:nvPicPr>
        <p:blipFill>
          <a:blip r:embed="rId7"/>
          <a:stretch/>
        </p:blipFill>
        <p:spPr>
          <a:xfrm>
            <a:off x="2795400" y="4062960"/>
            <a:ext cx="2532600" cy="1737720"/>
          </a:xfrm>
          <a:prstGeom prst="rect">
            <a:avLst/>
          </a:prstGeom>
          <a:ln w="0">
            <a:noFill/>
          </a:ln>
        </p:spPr>
      </p:pic>
      <p:pic>
        <p:nvPicPr>
          <p:cNvPr id="417" name="" descr=""/>
          <p:cNvPicPr/>
          <p:nvPr/>
        </p:nvPicPr>
        <p:blipFill>
          <a:blip r:embed="rId8"/>
          <a:stretch/>
        </p:blipFill>
        <p:spPr>
          <a:xfrm>
            <a:off x="5295240" y="3960000"/>
            <a:ext cx="2057760" cy="1913400"/>
          </a:xfrm>
          <a:prstGeom prst="rect">
            <a:avLst/>
          </a:prstGeom>
          <a:ln w="0">
            <a:noFill/>
          </a:ln>
        </p:spPr>
      </p:pic>
      <p:pic>
        <p:nvPicPr>
          <p:cNvPr id="418" name="" descr=""/>
          <p:cNvPicPr/>
          <p:nvPr/>
        </p:nvPicPr>
        <p:blipFill>
          <a:blip r:embed="rId9"/>
          <a:stretch/>
        </p:blipFill>
        <p:spPr>
          <a:xfrm>
            <a:off x="5976720" y="72000"/>
            <a:ext cx="1698840" cy="1734480"/>
          </a:xfrm>
          <a:prstGeom prst="rect">
            <a:avLst/>
          </a:prstGeom>
          <a:ln w="0">
            <a:noFill/>
          </a:ln>
        </p:spPr>
      </p:pic>
      <p:pic>
        <p:nvPicPr>
          <p:cNvPr id="419" name="" descr=""/>
          <p:cNvPicPr/>
          <p:nvPr/>
        </p:nvPicPr>
        <p:blipFill>
          <a:blip r:embed="rId10"/>
          <a:stretch/>
        </p:blipFill>
        <p:spPr>
          <a:xfrm>
            <a:off x="7992000" y="81000"/>
            <a:ext cx="2019600" cy="1698480"/>
          </a:xfrm>
          <a:prstGeom prst="rect">
            <a:avLst/>
          </a:prstGeom>
          <a:ln w="0">
            <a:noFill/>
          </a:ln>
        </p:spPr>
      </p:pic>
      <p:pic>
        <p:nvPicPr>
          <p:cNvPr id="420" name="" descr=""/>
          <p:cNvPicPr/>
          <p:nvPr/>
        </p:nvPicPr>
        <p:blipFill>
          <a:blip r:embed="rId11"/>
          <a:stretch/>
        </p:blipFill>
        <p:spPr>
          <a:xfrm>
            <a:off x="7596000" y="4071600"/>
            <a:ext cx="1620000" cy="1665720"/>
          </a:xfrm>
          <a:prstGeom prst="rect">
            <a:avLst/>
          </a:prstGeom>
          <a:ln w="0">
            <a:noFill/>
          </a:ln>
        </p:spPr>
      </p:pic>
      <p:sp>
        <p:nvSpPr>
          <p:cNvPr id="421" name=""/>
          <p:cNvSpPr txBox="1"/>
          <p:nvPr/>
        </p:nvSpPr>
        <p:spPr>
          <a:xfrm>
            <a:off x="540000" y="2438640"/>
            <a:ext cx="11160000" cy="1620360"/>
          </a:xfrm>
          <a:prstGeom prst="rect">
            <a:avLst/>
          </a:prstGeom>
          <a:noFill/>
          <a:ln w="0">
            <a:noFill/>
          </a:ln>
        </p:spPr>
        <p:txBody>
          <a:bodyPr lIns="90000" rIns="90000" tIns="45000" bIns="45000" anchor="t">
            <a:noAutofit/>
          </a:bodyPr>
          <a:p>
            <a:r>
              <a:rPr b="1" lang="sv-SE" sz="5400" spc="-1" strike="noStrike">
                <a:solidFill>
                  <a:srgbClr val="000000"/>
                </a:solidFill>
                <a:latin typeface="Arial"/>
              </a:rPr>
              <a:t>Miljömärkning Typ I: ISO 14024</a:t>
            </a:r>
            <a:endParaRPr b="1" lang="sv-SE" sz="5400" spc="-1" strike="noStrike">
              <a:solidFill>
                <a:srgbClr val="000000"/>
              </a:solidFill>
              <a:latin typeface="Arial"/>
            </a:endParaRPr>
          </a:p>
        </p:txBody>
      </p:sp>
      <p:pic>
        <p:nvPicPr>
          <p:cNvPr id="422" name="" descr=""/>
          <p:cNvPicPr/>
          <p:nvPr/>
        </p:nvPicPr>
        <p:blipFill>
          <a:blip r:embed="rId12"/>
          <a:stretch/>
        </p:blipFill>
        <p:spPr>
          <a:xfrm>
            <a:off x="10296000" y="81720"/>
            <a:ext cx="1790640" cy="17182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3" name="Rectangle 7">
            <a:extLst>
              <a:ext uri="{C183D7F6-B498-43B3-948B-1728B52AA6E4}">
                <adec:decorative xmlns:adec="http://schemas.microsoft.com/office/drawing/2017/decorative" val="1"/>
              </a:ext>
            </a:extLst>
          </p:cNvPr>
          <p:cNvSpPr/>
          <p:nvPr/>
        </p:nvSpPr>
        <p:spPr>
          <a:xfrm>
            <a:off x="1440" y="0"/>
            <a:ext cx="12188160" cy="6857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rial"/>
              <a:ea typeface="DejaVu Sans"/>
            </a:endParaRPr>
          </a:p>
        </p:txBody>
      </p:sp>
      <p:pic>
        <p:nvPicPr>
          <p:cNvPr id="424" name="" descr=""/>
          <p:cNvPicPr/>
          <p:nvPr/>
        </p:nvPicPr>
        <p:blipFill>
          <a:blip r:embed="rId1"/>
          <a:stretch/>
        </p:blipFill>
        <p:spPr>
          <a:xfrm>
            <a:off x="3654360" y="108000"/>
            <a:ext cx="8621280" cy="6660000"/>
          </a:xfrm>
          <a:prstGeom prst="rect">
            <a:avLst/>
          </a:prstGeom>
          <a:ln w="0">
            <a:noFill/>
          </a:ln>
        </p:spPr>
      </p:pic>
      <p:sp>
        <p:nvSpPr>
          <p:cNvPr id="425" name=""/>
          <p:cNvSpPr txBox="1"/>
          <p:nvPr/>
        </p:nvSpPr>
        <p:spPr>
          <a:xfrm>
            <a:off x="216000" y="72000"/>
            <a:ext cx="3780000" cy="6840000"/>
          </a:xfrm>
          <a:prstGeom prst="rect">
            <a:avLst/>
          </a:prstGeom>
          <a:noFill/>
          <a:ln w="0">
            <a:noFill/>
          </a:ln>
        </p:spPr>
        <p:txBody>
          <a:bodyPr lIns="90000" rIns="90000" tIns="45000" bIns="45000" anchor="t">
            <a:noAutofit/>
          </a:bodyPr>
          <a:p>
            <a:pPr>
              <a:lnSpc>
                <a:spcPct val="100000"/>
              </a:lnSpc>
            </a:pPr>
            <a:r>
              <a:rPr b="1" lang="sv-SE" sz="2400" spc="-1" strike="noStrike">
                <a:solidFill>
                  <a:srgbClr val="000000"/>
                </a:solidFill>
                <a:latin typeface="Arial"/>
                <a:ea typeface="Microsoft YaHei"/>
              </a:rPr>
              <a:t>1. </a:t>
            </a:r>
            <a:r>
              <a:rPr b="1" lang="sv-SE" sz="2400" spc="-1" strike="noStrike">
                <a:solidFill>
                  <a:srgbClr val="000000"/>
                </a:solidFill>
                <a:latin typeface="Arial"/>
              </a:rPr>
              <a:t>Det är inte strömmar av elektroner som utvecklar energisystemet -</a:t>
            </a:r>
            <a:endParaRPr b="1" lang="sv-SE" sz="2400" spc="-1" strike="noStrike">
              <a:solidFill>
                <a:srgbClr val="000000"/>
              </a:solidFill>
              <a:latin typeface="Arial"/>
            </a:endParaRPr>
          </a:p>
          <a:p>
            <a:r>
              <a:rPr b="1" lang="sv-SE" sz="2400" spc="-1" strike="noStrike">
                <a:solidFill>
                  <a:srgbClr val="000000"/>
                </a:solidFill>
                <a:latin typeface="Arial"/>
              </a:rPr>
              <a:t>det är strömmar av pengar.</a:t>
            </a:r>
            <a:endParaRPr b="1" lang="sv-SE" sz="2400" spc="-1" strike="noStrike">
              <a:solidFill>
                <a:srgbClr val="000000"/>
              </a:solidFill>
              <a:latin typeface="Arial"/>
            </a:endParaRPr>
          </a:p>
          <a:p>
            <a:endParaRPr b="1" lang="sv-SE" sz="1800" spc="-1" strike="noStrike">
              <a:solidFill>
                <a:srgbClr val="000000"/>
              </a:solidFill>
              <a:latin typeface="Arial"/>
            </a:endParaRPr>
          </a:p>
          <a:p>
            <a:pPr>
              <a:lnSpc>
                <a:spcPct val="100000"/>
              </a:lnSpc>
            </a:pPr>
            <a:r>
              <a:rPr b="1" lang="sv-SE" sz="2400" spc="-1" strike="noStrike">
                <a:solidFill>
                  <a:srgbClr val="000000"/>
                </a:solidFill>
                <a:latin typeface="Arial"/>
                <a:ea typeface="Microsoft YaHei"/>
              </a:rPr>
              <a:t>2. </a:t>
            </a:r>
            <a:r>
              <a:rPr b="1" lang="sv-SE" sz="2400" spc="-1" strike="noStrike">
                <a:solidFill>
                  <a:srgbClr val="000000"/>
                </a:solidFill>
                <a:latin typeface="Arial"/>
                <a:ea typeface="Microsoft YaHei"/>
              </a:rPr>
              <a:t>Det är inte Ohms &amp; Kirchhoffs lagar som styr elmarknaden - </a:t>
            </a:r>
            <a:br>
              <a:rPr sz="2400"/>
            </a:br>
            <a:r>
              <a:rPr b="1" lang="sv-SE" sz="2400" spc="-1" strike="noStrike">
                <a:solidFill>
                  <a:srgbClr val="000000"/>
                </a:solidFill>
                <a:latin typeface="Arial"/>
                <a:ea typeface="Microsoft YaHei"/>
              </a:rPr>
              <a:t>det är lagen om Tillgång &amp; Efterfrågan.</a:t>
            </a:r>
            <a:endParaRPr b="1" lang="sv-SE" sz="2400" spc="-1" strike="noStrike">
              <a:solidFill>
                <a:srgbClr val="000000"/>
              </a:solidFill>
              <a:latin typeface="Arial"/>
            </a:endParaRPr>
          </a:p>
          <a:p>
            <a:pPr>
              <a:lnSpc>
                <a:spcPct val="100000"/>
              </a:lnSpc>
            </a:pPr>
            <a:endParaRPr b="1" lang="sv-SE" sz="2400" spc="-1" strike="noStrike">
              <a:solidFill>
                <a:srgbClr val="000000"/>
              </a:solidFill>
              <a:latin typeface="Arial"/>
            </a:endParaRPr>
          </a:p>
          <a:p>
            <a:pPr>
              <a:lnSpc>
                <a:spcPct val="100000"/>
              </a:lnSpc>
            </a:pPr>
            <a:r>
              <a:rPr b="1" lang="sv-SE" sz="2400" spc="-1" strike="noStrike">
                <a:solidFill>
                  <a:srgbClr val="000000"/>
                </a:solidFill>
                <a:latin typeface="Arial"/>
                <a:ea typeface="Microsoft YaHei"/>
              </a:rPr>
              <a:t>3. </a:t>
            </a:r>
            <a:r>
              <a:rPr b="1" lang="sv-SE" sz="2400" spc="-1" strike="noStrike">
                <a:solidFill>
                  <a:srgbClr val="000000"/>
                </a:solidFill>
                <a:latin typeface="Arial"/>
              </a:rPr>
              <a:t>Vi har valet, vi har makten – välj bort kolkraft från kontakten!</a:t>
            </a:r>
            <a:endParaRPr b="1" lang="sv-SE" sz="2400" spc="-1" strike="noStrike">
              <a:solidFill>
                <a:srgbClr val="000000"/>
              </a:solidFill>
              <a:latin typeface="Arial"/>
            </a:endParaRPr>
          </a:p>
          <a:p>
            <a:endParaRPr b="1" lang="sv-SE" sz="1800" spc="-1" strike="noStrike">
              <a:solidFill>
                <a:srgbClr val="000000"/>
              </a:solidFill>
              <a:latin typeface="Arial"/>
            </a:endParaRPr>
          </a:p>
          <a:p>
            <a:pPr>
              <a:lnSpc>
                <a:spcPct val="100000"/>
              </a:lnSpc>
            </a:pPr>
            <a:r>
              <a:rPr b="1" lang="sv-SE" sz="2400" spc="-1" strike="noStrike">
                <a:solidFill>
                  <a:srgbClr val="000000"/>
                </a:solidFill>
                <a:latin typeface="Arial"/>
                <a:ea typeface="Microsoft YaHei"/>
              </a:rPr>
              <a:t>4. </a:t>
            </a:r>
            <a:r>
              <a:rPr b="1" lang="sv-SE" sz="2400" spc="-1" strike="noStrike">
                <a:solidFill>
                  <a:srgbClr val="000000"/>
                </a:solidFill>
                <a:latin typeface="Arial"/>
              </a:rPr>
              <a:t>Den el som ingen köper kommer inte att produceras.</a:t>
            </a:r>
            <a:endParaRPr b="1" lang="sv-S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6" name="Rectangle 1">
            <a:extLst>
              <a:ext uri="{C183D7F6-B498-43B3-948B-1728B52AA6E4}">
                <adec:decorative xmlns:adec="http://schemas.microsoft.com/office/drawing/2017/decorative" val="1"/>
              </a:ext>
            </a:extLst>
          </p:cNvPr>
          <p:cNvSpPr/>
          <p:nvPr/>
        </p:nvSpPr>
        <p:spPr>
          <a:xfrm>
            <a:off x="1440" y="0"/>
            <a:ext cx="12188160" cy="6857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endParaRPr b="0" lang="en-US" sz="1800" spc="-1" strike="noStrike">
              <a:solidFill>
                <a:schemeClr val="lt1"/>
              </a:solidFill>
              <a:latin typeface="Arial"/>
              <a:ea typeface="DejaVu Sans"/>
            </a:endParaRPr>
          </a:p>
        </p:txBody>
      </p:sp>
      <p:sp>
        <p:nvSpPr>
          <p:cNvPr id="427" name=""/>
          <p:cNvSpPr txBox="1"/>
          <p:nvPr/>
        </p:nvSpPr>
        <p:spPr>
          <a:xfrm>
            <a:off x="216000" y="72000"/>
            <a:ext cx="3780000" cy="6840000"/>
          </a:xfrm>
          <a:prstGeom prst="rect">
            <a:avLst/>
          </a:prstGeom>
          <a:noFill/>
          <a:ln w="0">
            <a:noFill/>
          </a:ln>
        </p:spPr>
        <p:txBody>
          <a:bodyPr lIns="90000" rIns="90000" tIns="45000" bIns="45000" anchor="t">
            <a:noAutofit/>
          </a:bodyPr>
          <a:p>
            <a:pPr>
              <a:lnSpc>
                <a:spcPct val="100000"/>
              </a:lnSpc>
            </a:pPr>
            <a:r>
              <a:rPr b="1" lang="sv-SE" sz="2400" spc="-1" strike="noStrike">
                <a:solidFill>
                  <a:srgbClr val="000000"/>
                </a:solidFill>
                <a:latin typeface="Arial"/>
                <a:ea typeface="Microsoft YaHei"/>
              </a:rPr>
              <a:t>1. </a:t>
            </a:r>
            <a:r>
              <a:rPr b="1" lang="sv-SE" sz="2400" spc="-1" strike="noStrike">
                <a:solidFill>
                  <a:srgbClr val="000000"/>
                </a:solidFill>
                <a:latin typeface="Arial"/>
              </a:rPr>
              <a:t>Det är inte strömmar av elektroner som utvecklar energisystemet -</a:t>
            </a:r>
            <a:endParaRPr b="1" lang="sv-SE" sz="2400" spc="-1" strike="noStrike">
              <a:solidFill>
                <a:srgbClr val="000000"/>
              </a:solidFill>
              <a:latin typeface="Arial"/>
            </a:endParaRPr>
          </a:p>
          <a:p>
            <a:r>
              <a:rPr b="1" lang="sv-SE" sz="2400" spc="-1" strike="noStrike">
                <a:solidFill>
                  <a:srgbClr val="000000"/>
                </a:solidFill>
                <a:latin typeface="Arial"/>
              </a:rPr>
              <a:t>det är strömmar av pengar.</a:t>
            </a:r>
            <a:endParaRPr b="1" lang="sv-SE" sz="2400" spc="-1" strike="noStrike">
              <a:solidFill>
                <a:srgbClr val="000000"/>
              </a:solidFill>
              <a:latin typeface="Arial"/>
            </a:endParaRPr>
          </a:p>
          <a:p>
            <a:endParaRPr b="1" lang="sv-SE" sz="1800" spc="-1" strike="noStrike">
              <a:solidFill>
                <a:srgbClr val="000000"/>
              </a:solidFill>
              <a:latin typeface="Arial"/>
            </a:endParaRPr>
          </a:p>
          <a:p>
            <a:pPr>
              <a:lnSpc>
                <a:spcPct val="100000"/>
              </a:lnSpc>
            </a:pPr>
            <a:r>
              <a:rPr b="1" lang="sv-SE" sz="2400" spc="-1" strike="noStrike">
                <a:solidFill>
                  <a:srgbClr val="000000"/>
                </a:solidFill>
                <a:latin typeface="Arial"/>
                <a:ea typeface="Microsoft YaHei"/>
              </a:rPr>
              <a:t>2. </a:t>
            </a:r>
            <a:r>
              <a:rPr b="1" lang="sv-SE" sz="2400" spc="-1" strike="noStrike">
                <a:solidFill>
                  <a:srgbClr val="000000"/>
                </a:solidFill>
                <a:latin typeface="Arial"/>
                <a:ea typeface="Microsoft YaHei"/>
              </a:rPr>
              <a:t>Det är inte Ohms &amp; Kirchhoffs lagar som styr elmarknaden - </a:t>
            </a:r>
            <a:br>
              <a:rPr sz="2400"/>
            </a:br>
            <a:r>
              <a:rPr b="1" lang="sv-SE" sz="2400" spc="-1" strike="noStrike">
                <a:solidFill>
                  <a:srgbClr val="000000"/>
                </a:solidFill>
                <a:latin typeface="Arial"/>
                <a:ea typeface="Microsoft YaHei"/>
              </a:rPr>
              <a:t>det är lagen om Tillgång &amp; Efterfrågan.</a:t>
            </a:r>
            <a:endParaRPr b="1" lang="sv-SE" sz="2400" spc="-1" strike="noStrike">
              <a:solidFill>
                <a:srgbClr val="000000"/>
              </a:solidFill>
              <a:latin typeface="Arial"/>
            </a:endParaRPr>
          </a:p>
          <a:p>
            <a:pPr>
              <a:lnSpc>
                <a:spcPct val="100000"/>
              </a:lnSpc>
            </a:pPr>
            <a:endParaRPr b="1" lang="sv-SE" sz="2400" spc="-1" strike="noStrike">
              <a:solidFill>
                <a:srgbClr val="000000"/>
              </a:solidFill>
              <a:latin typeface="Arial"/>
            </a:endParaRPr>
          </a:p>
          <a:p>
            <a:pPr>
              <a:lnSpc>
                <a:spcPct val="100000"/>
              </a:lnSpc>
            </a:pPr>
            <a:r>
              <a:rPr b="1" lang="sv-SE" sz="2400" spc="-1" strike="noStrike">
                <a:solidFill>
                  <a:srgbClr val="000000"/>
                </a:solidFill>
                <a:latin typeface="Arial"/>
                <a:ea typeface="Microsoft YaHei"/>
              </a:rPr>
              <a:t>3. </a:t>
            </a:r>
            <a:r>
              <a:rPr b="1" lang="sv-SE" sz="2400" spc="-1" strike="noStrike">
                <a:solidFill>
                  <a:srgbClr val="000000"/>
                </a:solidFill>
                <a:latin typeface="Arial"/>
              </a:rPr>
              <a:t>Vi har valet, vi har makten – välj bort kolkraft från kontakten!</a:t>
            </a:r>
            <a:endParaRPr b="1" lang="sv-SE" sz="2400" spc="-1" strike="noStrike">
              <a:solidFill>
                <a:srgbClr val="000000"/>
              </a:solidFill>
              <a:latin typeface="Arial"/>
            </a:endParaRPr>
          </a:p>
          <a:p>
            <a:endParaRPr b="1" lang="sv-SE" sz="1800" spc="-1" strike="noStrike">
              <a:solidFill>
                <a:srgbClr val="000000"/>
              </a:solidFill>
              <a:latin typeface="Arial"/>
            </a:endParaRPr>
          </a:p>
          <a:p>
            <a:pPr>
              <a:lnSpc>
                <a:spcPct val="100000"/>
              </a:lnSpc>
            </a:pPr>
            <a:r>
              <a:rPr b="1" lang="sv-SE" sz="2400" spc="-1" strike="noStrike">
                <a:solidFill>
                  <a:srgbClr val="000000"/>
                </a:solidFill>
                <a:latin typeface="Arial"/>
                <a:ea typeface="Microsoft YaHei"/>
              </a:rPr>
              <a:t>4. </a:t>
            </a:r>
            <a:r>
              <a:rPr b="1" lang="sv-SE" sz="2400" spc="-1" strike="noStrike">
                <a:solidFill>
                  <a:srgbClr val="000000"/>
                </a:solidFill>
                <a:latin typeface="Arial"/>
              </a:rPr>
              <a:t>Den el som ingen köper kommer inte att produceras.</a:t>
            </a:r>
            <a:endParaRPr b="1" lang="sv-SE" sz="2400" spc="-1" strike="noStrike">
              <a:solidFill>
                <a:srgbClr val="000000"/>
              </a:solidFill>
              <a:latin typeface="Arial"/>
            </a:endParaRPr>
          </a:p>
        </p:txBody>
      </p:sp>
      <p:sp>
        <p:nvSpPr>
          <p:cNvPr id="428" name=""/>
          <p:cNvSpPr txBox="1"/>
          <p:nvPr/>
        </p:nvSpPr>
        <p:spPr>
          <a:xfrm>
            <a:off x="3780000" y="252000"/>
            <a:ext cx="8460000" cy="9064080"/>
          </a:xfrm>
          <a:prstGeom prst="rect">
            <a:avLst/>
          </a:prstGeom>
          <a:noFill/>
          <a:ln w="0">
            <a:noFill/>
          </a:ln>
        </p:spPr>
        <p:txBody>
          <a:bodyPr lIns="90000" rIns="90000" tIns="45000" bIns="45000" anchor="t">
            <a:noAutofit/>
          </a:bodyPr>
          <a:p>
            <a:r>
              <a:rPr b="1" lang="sv-SE" sz="3200" spc="-1" strike="noStrike">
                <a:solidFill>
                  <a:srgbClr val="000000"/>
                </a:solidFill>
                <a:latin typeface="Arial"/>
              </a:rPr>
              <a:t>FÖRSLAG:</a:t>
            </a:r>
            <a:endParaRPr b="1" lang="sv-SE" sz="3200" spc="-1" strike="noStrike">
              <a:solidFill>
                <a:srgbClr val="000000"/>
              </a:solidFill>
              <a:latin typeface="Arial"/>
            </a:endParaRPr>
          </a:p>
          <a:p>
            <a:r>
              <a:rPr b="1" lang="sv-SE" sz="4200" spc="-1" strike="noStrike">
                <a:solidFill>
                  <a:srgbClr val="000000"/>
                </a:solidFill>
                <a:latin typeface="Arial"/>
              </a:rPr>
              <a:t>Kräv av EREF att EREF + SERO arrangerar ett seminarium för EU parlamentet och där vi kräver att EU parlamentet kräver att de officiella miljömärkena inom EU ställer skall-krav i sina kriterier:</a:t>
            </a:r>
            <a:br>
              <a:rPr sz="4200"/>
            </a:br>
            <a:r>
              <a:rPr b="1" lang="sv-SE" sz="4200" spc="-1" strike="noStrike">
                <a:solidFill>
                  <a:srgbClr val="000000"/>
                </a:solidFill>
                <a:latin typeface="Arial"/>
              </a:rPr>
              <a:t>* Licensinnehavare måste köpa ursprungsmärkt förnybar el.</a:t>
            </a:r>
            <a:endParaRPr b="1" lang="sv-SE"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Picture 1" descr=""/>
          <p:cNvPicPr/>
          <p:nvPr/>
        </p:nvPicPr>
        <p:blipFill>
          <a:blip r:embed="rId1"/>
          <a:stretch/>
        </p:blipFill>
        <p:spPr>
          <a:xfrm>
            <a:off x="3050640" y="0"/>
            <a:ext cx="9133560" cy="6847560"/>
          </a:xfrm>
          <a:prstGeom prst="rect">
            <a:avLst/>
          </a:prstGeom>
          <a:ln w="0">
            <a:noFill/>
          </a:ln>
        </p:spPr>
      </p:pic>
      <p:sp>
        <p:nvSpPr>
          <p:cNvPr id="251" name="TextBox 3"/>
          <p:cNvSpPr/>
          <p:nvPr/>
        </p:nvSpPr>
        <p:spPr>
          <a:xfrm>
            <a:off x="239400" y="1715040"/>
            <a:ext cx="280728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c00000"/>
                </a:solidFill>
                <a:latin typeface="Calibri"/>
                <a:ea typeface="DejaVu Sans"/>
              </a:rPr>
              <a:t>SÄTTER IN</a:t>
            </a:r>
            <a:endParaRPr b="0" lang="sv-SE" sz="4800" spc="-1" strike="noStrike">
              <a:solidFill>
                <a:srgbClr val="000000"/>
              </a:solidFill>
              <a:latin typeface="Arial"/>
            </a:endParaRPr>
          </a:p>
        </p:txBody>
      </p:sp>
      <p:pic>
        <p:nvPicPr>
          <p:cNvPr id="252" name="Picture 3" descr=""/>
          <p:cNvPicPr/>
          <p:nvPr/>
        </p:nvPicPr>
        <p:blipFill>
          <a:blip r:embed="rId2"/>
          <a:stretch/>
        </p:blipFill>
        <p:spPr>
          <a:xfrm>
            <a:off x="25560" y="6235560"/>
            <a:ext cx="1086480" cy="579960"/>
          </a:xfrm>
          <a:prstGeom prst="rect">
            <a:avLst/>
          </a:prstGeom>
          <a:ln w="0">
            <a:noFill/>
          </a:ln>
        </p:spPr>
      </p:pic>
      <p:pic>
        <p:nvPicPr>
          <p:cNvPr id="253" name="Picture 3" descr=""/>
          <p:cNvPicPr/>
          <p:nvPr/>
        </p:nvPicPr>
        <p:blipFill>
          <a:blip r:embed="rId3"/>
          <a:stretch/>
        </p:blipFill>
        <p:spPr>
          <a:xfrm>
            <a:off x="47520" y="67680"/>
            <a:ext cx="1086480" cy="579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Picture 1" descr=""/>
          <p:cNvPicPr/>
          <p:nvPr/>
        </p:nvPicPr>
        <p:blipFill>
          <a:blip r:embed="rId1"/>
          <a:stretch/>
        </p:blipFill>
        <p:spPr>
          <a:xfrm>
            <a:off x="3045960" y="-1440"/>
            <a:ext cx="9133560" cy="6847560"/>
          </a:xfrm>
          <a:prstGeom prst="rect">
            <a:avLst/>
          </a:prstGeom>
          <a:ln w="0">
            <a:noFill/>
          </a:ln>
        </p:spPr>
      </p:pic>
      <p:pic>
        <p:nvPicPr>
          <p:cNvPr id="255" name="Picture 3" descr=""/>
          <p:cNvPicPr/>
          <p:nvPr/>
        </p:nvPicPr>
        <p:blipFill>
          <a:blip r:embed="rId2"/>
          <a:stretch/>
        </p:blipFill>
        <p:spPr>
          <a:xfrm>
            <a:off x="25560" y="6235560"/>
            <a:ext cx="1086480" cy="579960"/>
          </a:xfrm>
          <a:prstGeom prst="rect">
            <a:avLst/>
          </a:prstGeom>
          <a:ln w="0">
            <a:noFill/>
          </a:ln>
        </p:spPr>
      </p:pic>
      <p:pic>
        <p:nvPicPr>
          <p:cNvPr id="256" name="Picture 3" descr=""/>
          <p:cNvPicPr/>
          <p:nvPr/>
        </p:nvPicPr>
        <p:blipFill>
          <a:blip r:embed="rId3"/>
          <a:stretch/>
        </p:blipFill>
        <p:spPr>
          <a:xfrm>
            <a:off x="47520" y="67680"/>
            <a:ext cx="1086480" cy="579960"/>
          </a:xfrm>
          <a:prstGeom prst="rect">
            <a:avLst/>
          </a:prstGeom>
          <a:ln w="0">
            <a:noFill/>
          </a:ln>
        </p:spPr>
      </p:pic>
      <p:sp>
        <p:nvSpPr>
          <p:cNvPr id="257" name="textruta 5"/>
          <p:cNvSpPr/>
          <p:nvPr/>
        </p:nvSpPr>
        <p:spPr>
          <a:xfrm>
            <a:off x="4724280" y="3200400"/>
            <a:ext cx="2732760" cy="363960"/>
          </a:xfrm>
          <a:prstGeom prst="rect">
            <a:avLst/>
          </a:prstGeom>
          <a:noFill/>
          <a:ln w="0">
            <a:noFill/>
          </a:ln>
        </p:spPr>
        <p:style>
          <a:lnRef idx="0"/>
          <a:fillRef idx="0"/>
          <a:effectRef idx="0"/>
          <a:fontRef idx="minor"/>
        </p:style>
        <p:txBody>
          <a:bodyPr numCol="1" spcCol="0" lIns="90000" rIns="90000" tIns="45000" bIns="45000" anchor="t">
            <a:spAutoFit/>
          </a:bodyPr>
          <a:p>
            <a:pPr defTabSz="914400">
              <a:lnSpc>
                <a:spcPct val="100000"/>
              </a:lnSpc>
            </a:pPr>
            <a:r>
              <a:rPr b="0" lang="sv-SE" sz="1800" spc="-1" strike="noStrike">
                <a:solidFill>
                  <a:srgbClr val="000000"/>
                </a:solidFill>
                <a:latin typeface="Calibri"/>
                <a:ea typeface="DejaVu Sans"/>
              </a:rPr>
              <a:t>Skriv text här</a:t>
            </a:r>
            <a:endParaRPr b="0" lang="sv-SE" sz="1800" spc="-1" strike="noStrike">
              <a:solidFill>
                <a:srgbClr val="000000"/>
              </a:solidFill>
              <a:latin typeface="Arial"/>
            </a:endParaRPr>
          </a:p>
        </p:txBody>
      </p:sp>
      <p:sp>
        <p:nvSpPr>
          <p:cNvPr id="258" name="TextBox 3"/>
          <p:cNvSpPr/>
          <p:nvPr/>
        </p:nvSpPr>
        <p:spPr>
          <a:xfrm>
            <a:off x="239400" y="1715040"/>
            <a:ext cx="280728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c00000"/>
                </a:solidFill>
                <a:latin typeface="Calibri"/>
                <a:ea typeface="DejaVu Sans"/>
              </a:rPr>
              <a:t>SÄTTER IN</a:t>
            </a:r>
            <a:br>
              <a:rPr sz="1800"/>
            </a:br>
            <a:r>
              <a:rPr b="1" lang="sv-SE" sz="4800" spc="-1" strike="noStrike">
                <a:solidFill>
                  <a:srgbClr val="c00000"/>
                </a:solidFill>
                <a:latin typeface="Calibri"/>
                <a:ea typeface="DejaVu Sans"/>
              </a:rPr>
              <a:t>500 SEK</a:t>
            </a:r>
            <a:endParaRPr b="0" lang="sv-SE"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Picture 1" descr=""/>
          <p:cNvPicPr/>
          <p:nvPr/>
        </p:nvPicPr>
        <p:blipFill>
          <a:blip r:embed="rId1"/>
          <a:stretch/>
        </p:blipFill>
        <p:spPr>
          <a:xfrm>
            <a:off x="3045960" y="0"/>
            <a:ext cx="9133560" cy="6847560"/>
          </a:xfrm>
          <a:prstGeom prst="rect">
            <a:avLst/>
          </a:prstGeom>
          <a:ln w="0">
            <a:noFill/>
          </a:ln>
        </p:spPr>
      </p:pic>
      <p:pic>
        <p:nvPicPr>
          <p:cNvPr id="260" name="Picture 3" descr=""/>
          <p:cNvPicPr/>
          <p:nvPr/>
        </p:nvPicPr>
        <p:blipFill>
          <a:blip r:embed="rId2"/>
          <a:stretch/>
        </p:blipFill>
        <p:spPr>
          <a:xfrm>
            <a:off x="25560" y="6235560"/>
            <a:ext cx="1086480" cy="579960"/>
          </a:xfrm>
          <a:prstGeom prst="rect">
            <a:avLst/>
          </a:prstGeom>
          <a:ln w="0">
            <a:noFill/>
          </a:ln>
        </p:spPr>
      </p:pic>
      <p:pic>
        <p:nvPicPr>
          <p:cNvPr id="261" name="Picture 3" descr=""/>
          <p:cNvPicPr/>
          <p:nvPr/>
        </p:nvPicPr>
        <p:blipFill>
          <a:blip r:embed="rId3"/>
          <a:stretch/>
        </p:blipFill>
        <p:spPr>
          <a:xfrm>
            <a:off x="47520" y="67680"/>
            <a:ext cx="1086480" cy="579960"/>
          </a:xfrm>
          <a:prstGeom prst="rect">
            <a:avLst/>
          </a:prstGeom>
          <a:ln w="0">
            <a:noFill/>
          </a:ln>
        </p:spPr>
      </p:pic>
      <p:sp>
        <p:nvSpPr>
          <p:cNvPr id="262" name="TextBox 5"/>
          <p:cNvSpPr/>
          <p:nvPr/>
        </p:nvSpPr>
        <p:spPr>
          <a:xfrm>
            <a:off x="130320" y="804240"/>
            <a:ext cx="339732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c00000"/>
                </a:solidFill>
                <a:latin typeface="Calibri"/>
                <a:ea typeface="DejaVu Sans"/>
              </a:rPr>
              <a:t>TAR UT</a:t>
            </a:r>
            <a:endParaRPr b="0" lang="sv-SE" sz="4800" spc="-1" strike="noStrike">
              <a:solidFill>
                <a:srgbClr val="000000"/>
              </a:solidFill>
              <a:latin typeface="Arial"/>
            </a:endParaRPr>
          </a:p>
          <a:p>
            <a:pPr defTabSz="914400">
              <a:lnSpc>
                <a:spcPct val="100000"/>
              </a:lnSpc>
            </a:pPr>
            <a:r>
              <a:rPr b="1" lang="sv-SE" sz="4800" spc="-1" strike="noStrike">
                <a:solidFill>
                  <a:srgbClr val="c00000"/>
                </a:solidFill>
                <a:latin typeface="Calibri"/>
                <a:ea typeface="DejaVu Sans"/>
              </a:rPr>
              <a:t>500 SEK</a:t>
            </a:r>
            <a:endParaRPr b="0" lang="sv-SE"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3" name="Picture 1" descr=""/>
          <p:cNvPicPr/>
          <p:nvPr/>
        </p:nvPicPr>
        <p:blipFill>
          <a:blip r:embed="rId1"/>
          <a:stretch/>
        </p:blipFill>
        <p:spPr>
          <a:xfrm>
            <a:off x="3050640" y="0"/>
            <a:ext cx="9133560" cy="6847560"/>
          </a:xfrm>
          <a:prstGeom prst="rect">
            <a:avLst/>
          </a:prstGeom>
          <a:ln w="0">
            <a:noFill/>
          </a:ln>
        </p:spPr>
      </p:pic>
      <p:pic>
        <p:nvPicPr>
          <p:cNvPr id="264" name="Picture 3" descr=""/>
          <p:cNvPicPr/>
          <p:nvPr/>
        </p:nvPicPr>
        <p:blipFill>
          <a:blip r:embed="rId2"/>
          <a:stretch/>
        </p:blipFill>
        <p:spPr>
          <a:xfrm>
            <a:off x="25560" y="6235560"/>
            <a:ext cx="1086480" cy="579960"/>
          </a:xfrm>
          <a:prstGeom prst="rect">
            <a:avLst/>
          </a:prstGeom>
          <a:ln w="0">
            <a:noFill/>
          </a:ln>
        </p:spPr>
      </p:pic>
      <p:pic>
        <p:nvPicPr>
          <p:cNvPr id="265" name="Picture 3" descr=""/>
          <p:cNvPicPr/>
          <p:nvPr/>
        </p:nvPicPr>
        <p:blipFill>
          <a:blip r:embed="rId3"/>
          <a:stretch/>
        </p:blipFill>
        <p:spPr>
          <a:xfrm>
            <a:off x="47520" y="67680"/>
            <a:ext cx="1086480" cy="579960"/>
          </a:xfrm>
          <a:prstGeom prst="rect">
            <a:avLst/>
          </a:prstGeom>
          <a:ln w="0">
            <a:noFill/>
          </a:ln>
        </p:spPr>
      </p:pic>
      <p:sp>
        <p:nvSpPr>
          <p:cNvPr id="266" name="TextBox 14"/>
          <p:cNvSpPr/>
          <p:nvPr/>
        </p:nvSpPr>
        <p:spPr>
          <a:xfrm>
            <a:off x="130320" y="804240"/>
            <a:ext cx="339732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c00000"/>
                </a:solidFill>
                <a:latin typeface="Calibri"/>
                <a:ea typeface="DejaVu Sans"/>
              </a:rPr>
              <a:t>TAR UT</a:t>
            </a:r>
            <a:endParaRPr b="0" lang="sv-SE" sz="4800" spc="-1" strike="noStrike">
              <a:solidFill>
                <a:srgbClr val="000000"/>
              </a:solidFill>
              <a:latin typeface="Arial"/>
            </a:endParaRPr>
          </a:p>
          <a:p>
            <a:pPr defTabSz="914400">
              <a:lnSpc>
                <a:spcPct val="100000"/>
              </a:lnSpc>
            </a:pPr>
            <a:r>
              <a:rPr b="1" lang="sv-SE" sz="4800" spc="-1" strike="noStrike">
                <a:solidFill>
                  <a:srgbClr val="c00000"/>
                </a:solidFill>
                <a:latin typeface="Calibri"/>
                <a:ea typeface="DejaVu Sans"/>
              </a:rPr>
              <a:t>500 SEK</a:t>
            </a:r>
            <a:endParaRPr b="0" lang="sv-SE"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Picture 1" descr=""/>
          <p:cNvPicPr/>
          <p:nvPr/>
        </p:nvPicPr>
        <p:blipFill>
          <a:blip r:embed="rId1"/>
          <a:stretch/>
        </p:blipFill>
        <p:spPr>
          <a:xfrm>
            <a:off x="3045960" y="0"/>
            <a:ext cx="9133560" cy="6847560"/>
          </a:xfrm>
          <a:prstGeom prst="rect">
            <a:avLst/>
          </a:prstGeom>
          <a:ln w="0">
            <a:noFill/>
          </a:ln>
        </p:spPr>
      </p:pic>
      <p:sp>
        <p:nvSpPr>
          <p:cNvPr id="268" name="TextBox 4"/>
          <p:cNvSpPr/>
          <p:nvPr/>
        </p:nvSpPr>
        <p:spPr>
          <a:xfrm>
            <a:off x="3038400" y="0"/>
            <a:ext cx="6407640" cy="1308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8000" spc="-1" strike="noStrike">
                <a:solidFill>
                  <a:srgbClr val="ffffff"/>
                </a:solidFill>
                <a:latin typeface="Calibri"/>
                <a:ea typeface="DejaVu Sans"/>
              </a:rPr>
              <a:t>ABSTRAKTION</a:t>
            </a:r>
            <a:endParaRPr b="0" lang="sv-SE" sz="8000" spc="-1" strike="noStrike">
              <a:solidFill>
                <a:srgbClr val="000000"/>
              </a:solidFill>
              <a:latin typeface="Arial"/>
            </a:endParaRPr>
          </a:p>
        </p:txBody>
      </p:sp>
      <p:sp>
        <p:nvSpPr>
          <p:cNvPr id="269" name="TextBox 1"/>
          <p:cNvSpPr/>
          <p:nvPr/>
        </p:nvSpPr>
        <p:spPr>
          <a:xfrm>
            <a:off x="22320" y="2193480"/>
            <a:ext cx="340164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1800" spc="-1" strike="noStrike">
                <a:solidFill>
                  <a:srgbClr val="c00000"/>
                </a:solidFill>
                <a:latin typeface="Calibri"/>
                <a:ea typeface="DejaVu Sans"/>
              </a:rPr>
              <a:t> </a:t>
            </a:r>
            <a:r>
              <a:rPr b="1" lang="sv-SE" sz="4800" spc="-1" strike="noStrike">
                <a:solidFill>
                  <a:srgbClr val="c00000"/>
                </a:solidFill>
                <a:latin typeface="Calibri"/>
                <a:ea typeface="DejaVu Sans"/>
              </a:rPr>
              <a:t>Exakt samma 500</a:t>
            </a:r>
            <a:endParaRPr b="0" lang="sv-SE" sz="4800" spc="-1" strike="noStrike">
              <a:solidFill>
                <a:srgbClr val="000000"/>
              </a:solidFill>
              <a:latin typeface="Arial"/>
            </a:endParaRPr>
          </a:p>
        </p:txBody>
      </p:sp>
      <p:sp>
        <p:nvSpPr>
          <p:cNvPr id="270" name="Curved Right Arrow 2"/>
          <p:cNvSpPr/>
          <p:nvPr/>
        </p:nvSpPr>
        <p:spPr>
          <a:xfrm>
            <a:off x="387720" y="4293000"/>
            <a:ext cx="469440" cy="1309680"/>
          </a:xfrm>
          <a:prstGeom prst="curvedRightArrow">
            <a:avLst>
              <a:gd name="adj1" fmla="val 25000"/>
              <a:gd name="adj2" fmla="val 50000"/>
              <a:gd name="adj3" fmla="val 25000"/>
            </a:avLst>
          </a:prstGeom>
          <a:solidFill>
            <a:srgbClr val="c00000"/>
          </a:solidFill>
          <a:ln w="25560">
            <a:solidFill>
              <a:srgbClr val="c00000"/>
            </a:solidFill>
            <a:miter/>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271" name="Curved Right Arrow 7"/>
          <p:cNvSpPr/>
          <p:nvPr/>
        </p:nvSpPr>
        <p:spPr>
          <a:xfrm rot="10800000">
            <a:off x="1981440" y="4210920"/>
            <a:ext cx="469080" cy="1330200"/>
          </a:xfrm>
          <a:prstGeom prst="curvedRightArrow">
            <a:avLst>
              <a:gd name="adj1" fmla="val 25000"/>
              <a:gd name="adj2" fmla="val 50000"/>
              <a:gd name="adj3" fmla="val 25000"/>
            </a:avLst>
          </a:prstGeom>
          <a:solidFill>
            <a:srgbClr val="c00000"/>
          </a:solidFill>
          <a:ln w="25560">
            <a:solidFill>
              <a:srgbClr val="c00000"/>
            </a:solidFill>
            <a:miter/>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272" name="TextBox 6"/>
          <p:cNvSpPr/>
          <p:nvPr/>
        </p:nvSpPr>
        <p:spPr>
          <a:xfrm>
            <a:off x="892800" y="3976920"/>
            <a:ext cx="1250280" cy="659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3740" spc="-1" strike="noStrike">
                <a:solidFill>
                  <a:srgbClr val="000000"/>
                </a:solidFill>
                <a:latin typeface="Calibri"/>
                <a:ea typeface="DejaVu Sans"/>
              </a:rPr>
              <a:t>3200</a:t>
            </a:r>
            <a:endParaRPr b="0" lang="sv-SE" sz="3740" spc="-1" strike="noStrike">
              <a:solidFill>
                <a:srgbClr val="000000"/>
              </a:solidFill>
              <a:latin typeface="Arial"/>
            </a:endParaRPr>
          </a:p>
        </p:txBody>
      </p:sp>
      <p:sp>
        <p:nvSpPr>
          <p:cNvPr id="273" name="TextBox 9"/>
          <p:cNvSpPr/>
          <p:nvPr/>
        </p:nvSpPr>
        <p:spPr>
          <a:xfrm>
            <a:off x="867600" y="5207760"/>
            <a:ext cx="1250280" cy="659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3740" spc="-1" strike="noStrike">
                <a:solidFill>
                  <a:srgbClr val="000000"/>
                </a:solidFill>
                <a:latin typeface="Calibri"/>
                <a:ea typeface="DejaVu Sans"/>
              </a:rPr>
              <a:t>2700</a:t>
            </a:r>
            <a:endParaRPr b="0" lang="sv-SE" sz="3740" spc="-1" strike="noStrike">
              <a:solidFill>
                <a:srgbClr val="000000"/>
              </a:solidFill>
              <a:latin typeface="Arial"/>
            </a:endParaRPr>
          </a:p>
        </p:txBody>
      </p:sp>
      <p:sp>
        <p:nvSpPr>
          <p:cNvPr id="274" name="Straight Connector 8"/>
          <p:cNvSpPr/>
          <p:nvPr/>
        </p:nvSpPr>
        <p:spPr>
          <a:xfrm>
            <a:off x="89640" y="2901960"/>
            <a:ext cx="1525680" cy="360"/>
          </a:xfrm>
          <a:custGeom>
            <a:avLst/>
            <a:gdLst>
              <a:gd name="textAreaLeft" fmla="*/ 0 w 1525680"/>
              <a:gd name="textAreaRight" fmla="*/ 1526400 w 1525680"/>
              <a:gd name="textAreaTop" fmla="*/ 0 h 360"/>
              <a:gd name="textAreaBottom" fmla="*/ 1440 h 360"/>
            </a:gdLst>
            <a:ahLst/>
            <a:rect l="textAreaLeft" t="textAreaTop" r="textAreaRight" b="textAreaBottom"/>
            <a:pathLst>
              <a:path w="4252" h="2">
                <a:moveTo>
                  <a:pt x="0" y="0"/>
                </a:moveTo>
                <a:lnTo>
                  <a:pt x="4251" y="1"/>
                </a:lnTo>
              </a:path>
            </a:pathLst>
          </a:custGeom>
          <a:noFill/>
          <a:ln w="28440">
            <a:solidFill>
              <a:srgbClr val="000000"/>
            </a:solidFill>
            <a:miter/>
          </a:ln>
        </p:spPr>
        <p:style>
          <a:lnRef idx="0"/>
          <a:fillRef idx="0"/>
          <a:effectRef idx="0"/>
          <a:fontRef idx="minor"/>
        </p:style>
        <p:txBody>
          <a:bodyPr lIns="90000" rIns="90000" tIns="-44280" bIns="-44280" anchor="t">
            <a:noAutofit/>
          </a:bodyPr>
          <a:p>
            <a:pPr defTabSz="914400">
              <a:lnSpc>
                <a:spcPct val="100000"/>
              </a:lnSpc>
            </a:pPr>
            <a:endParaRPr b="0" lang="sv-SE" sz="1800" spc="-1" strike="noStrike">
              <a:solidFill>
                <a:srgbClr val="000000"/>
              </a:solidFill>
              <a:latin typeface="Arial"/>
              <a:ea typeface="DejaVu Sans"/>
            </a:endParaRPr>
          </a:p>
        </p:txBody>
      </p:sp>
      <p:sp>
        <p:nvSpPr>
          <p:cNvPr id="275" name="Straight Connector 11"/>
          <p:cNvSpPr/>
          <p:nvPr/>
        </p:nvSpPr>
        <p:spPr>
          <a:xfrm>
            <a:off x="89640" y="3611160"/>
            <a:ext cx="2929680" cy="45000"/>
          </a:xfrm>
          <a:custGeom>
            <a:avLst/>
            <a:gdLst>
              <a:gd name="textAreaLeft" fmla="*/ 0 w 2929680"/>
              <a:gd name="textAreaRight" fmla="*/ 2930400 w 2929680"/>
              <a:gd name="textAreaTop" fmla="*/ 0 h 45000"/>
              <a:gd name="textAreaBottom" fmla="*/ 45720 h 45000"/>
            </a:gdLst>
            <a:ahLst/>
            <a:rect l="textAreaLeft" t="textAreaTop" r="textAreaRight" b="textAreaBottom"/>
            <a:pathLst>
              <a:path w="8769" h="2">
                <a:moveTo>
                  <a:pt x="0" y="0"/>
                </a:moveTo>
                <a:lnTo>
                  <a:pt x="8768" y="1"/>
                </a:lnTo>
              </a:path>
            </a:pathLst>
          </a:custGeom>
          <a:noFill/>
          <a:ln w="28440">
            <a:solidFill>
              <a:srgbClr val="000000"/>
            </a:solidFill>
            <a:miter/>
          </a:ln>
        </p:spPr>
        <p:style>
          <a:lnRef idx="0"/>
          <a:fillRef idx="0"/>
          <a:effectRef idx="0"/>
          <a:fontRef idx="minor"/>
        </p:style>
        <p:txBody>
          <a:bodyPr lIns="90000" rIns="90000" tIns="720" bIns="720" anchor="t">
            <a:noAutofit/>
          </a:bodyPr>
          <a:p>
            <a:pPr defTabSz="914400">
              <a:lnSpc>
                <a:spcPct val="100000"/>
              </a:lnSpc>
            </a:pPr>
            <a:endParaRPr b="0" lang="sv-SE" sz="1800" spc="-1" strike="noStrike">
              <a:solidFill>
                <a:srgbClr val="000000"/>
              </a:solidFill>
              <a:latin typeface="Arial"/>
              <a:ea typeface="DejaVu Sans"/>
            </a:endParaRPr>
          </a:p>
        </p:txBody>
      </p:sp>
      <p:pic>
        <p:nvPicPr>
          <p:cNvPr id="276" name="Picture 3" descr=""/>
          <p:cNvPicPr/>
          <p:nvPr/>
        </p:nvPicPr>
        <p:blipFill>
          <a:blip r:embed="rId2"/>
          <a:stretch/>
        </p:blipFill>
        <p:spPr>
          <a:xfrm>
            <a:off x="25560" y="6235560"/>
            <a:ext cx="1086480" cy="579960"/>
          </a:xfrm>
          <a:prstGeom prst="rect">
            <a:avLst/>
          </a:prstGeom>
          <a:ln w="0">
            <a:noFill/>
          </a:ln>
        </p:spPr>
      </p:pic>
      <p:pic>
        <p:nvPicPr>
          <p:cNvPr id="277" name="Picture 3" descr=""/>
          <p:cNvPicPr/>
          <p:nvPr/>
        </p:nvPicPr>
        <p:blipFill>
          <a:blip r:embed="rId3"/>
          <a:stretch/>
        </p:blipFill>
        <p:spPr>
          <a:xfrm>
            <a:off x="47520" y="67680"/>
            <a:ext cx="1086480" cy="579960"/>
          </a:xfrm>
          <a:prstGeom prst="rect">
            <a:avLst/>
          </a:prstGeom>
          <a:ln w="0">
            <a:noFill/>
          </a:ln>
        </p:spPr>
      </p:pic>
      <p:sp>
        <p:nvSpPr>
          <p:cNvPr id="278" name="TextBox 15"/>
          <p:cNvSpPr/>
          <p:nvPr/>
        </p:nvSpPr>
        <p:spPr>
          <a:xfrm>
            <a:off x="130320" y="804240"/>
            <a:ext cx="3397320" cy="1552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4800" spc="-1" strike="noStrike">
                <a:solidFill>
                  <a:srgbClr val="c00000"/>
                </a:solidFill>
                <a:latin typeface="Calibri"/>
                <a:ea typeface="DejaVu Sans"/>
              </a:rPr>
              <a:t>TAR UT</a:t>
            </a:r>
            <a:endParaRPr b="0" lang="sv-SE" sz="4800" spc="-1" strike="noStrike">
              <a:solidFill>
                <a:srgbClr val="000000"/>
              </a:solidFill>
              <a:latin typeface="Arial"/>
            </a:endParaRPr>
          </a:p>
          <a:p>
            <a:pPr defTabSz="914400">
              <a:lnSpc>
                <a:spcPct val="100000"/>
              </a:lnSpc>
            </a:pPr>
            <a:r>
              <a:rPr b="1" lang="sv-SE" sz="4800" spc="-1" strike="noStrike">
                <a:solidFill>
                  <a:srgbClr val="c00000"/>
                </a:solidFill>
                <a:latin typeface="Calibri"/>
                <a:ea typeface="DejaVu Sans"/>
              </a:rPr>
              <a:t>500 SEK</a:t>
            </a:r>
            <a:endParaRPr b="0" lang="sv-SE" sz="4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6" dur="indefinite" restart="never" nodeType="tmRoot">
          <p:childTnLst>
            <p:seq>
              <p:cTn id="27" dur="indefinite" nodeType="mainSeq">
                <p:childTnLst>
                  <p:par>
                    <p:cTn id="28" fill="hold">
                      <p:stCondLst>
                        <p:cond delay="indefinite"/>
                      </p:stCondLst>
                      <p:childTnLst>
                        <p:par>
                          <p:cTn id="29" fill="hold">
                            <p:stCondLst>
                              <p:cond delay="0"/>
                            </p:stCondLst>
                            <p:childTnLst>
                              <p:par>
                                <p:cTn id="30" nodeType="clickEffect" fill="hold" presetClass="entr" presetID="22" presetSubtype="1">
                                  <p:stCondLst>
                                    <p:cond delay="0"/>
                                  </p:stCondLst>
                                  <p:childTnLst>
                                    <p:set>
                                      <p:cBhvr>
                                        <p:cTn id="31" dur="1" fill="hold">
                                          <p:stCondLst>
                                            <p:cond delay="0"/>
                                          </p:stCondLst>
                                        </p:cTn>
                                        <p:tgtEl>
                                          <p:spTgt spid="269"/>
                                        </p:tgtEl>
                                        <p:attrNameLst>
                                          <p:attrName>style.visibility</p:attrName>
                                        </p:attrNameLst>
                                      </p:cBhvr>
                                      <p:to>
                                        <p:strVal val="visible"/>
                                      </p:to>
                                    </p:set>
                                    <p:animEffect filter="wipe(up)" transition="in">
                                      <p:cBhvr additive="repl">
                                        <p:cTn id="32" dur="2000"/>
                                        <p:tgtEl>
                                          <p:spTgt spid="269"/>
                                        </p:tgtEl>
                                      </p:cBhvr>
                                    </p:animEffect>
                                  </p:childTnLst>
                                </p:cTn>
                              </p:par>
                            </p:childTnLst>
                          </p:cTn>
                        </p:par>
                        <p:par>
                          <p:cTn id="33" fill="hold">
                            <p:stCondLst>
                              <p:cond delay="2000"/>
                            </p:stCondLst>
                            <p:childTnLst>
                              <p:par>
                                <p:cTn id="34" nodeType="afterEffect" fill="hold" presetClass="entr" presetID="22" presetSubtype="8">
                                  <p:stCondLst>
                                    <p:cond delay="0"/>
                                  </p:stCondLst>
                                  <p:childTnLst>
                                    <p:set>
                                      <p:cBhvr>
                                        <p:cTn id="35" dur="1" fill="hold">
                                          <p:stCondLst>
                                            <p:cond delay="0"/>
                                          </p:stCondLst>
                                        </p:cTn>
                                        <p:tgtEl>
                                          <p:spTgt spid="273"/>
                                        </p:tgtEl>
                                        <p:attrNameLst>
                                          <p:attrName>style.visibility</p:attrName>
                                        </p:attrNameLst>
                                      </p:cBhvr>
                                      <p:to>
                                        <p:strVal val="visible"/>
                                      </p:to>
                                    </p:set>
                                    <p:animEffect filter="wipe(left)" transition="in">
                                      <p:cBhvr additive="repl">
                                        <p:cTn id="36" dur="500"/>
                                        <p:tgtEl>
                                          <p:spTgt spid="273"/>
                                        </p:tgtEl>
                                      </p:cBhvr>
                                    </p:animEffect>
                                  </p:childTnLst>
                                </p:cTn>
                              </p:par>
                            </p:childTnLst>
                          </p:cTn>
                        </p:par>
                        <p:par>
                          <p:cTn id="37" fill="hold">
                            <p:stCondLst>
                              <p:cond delay="2500"/>
                            </p:stCondLst>
                            <p:childTnLst>
                              <p:par>
                                <p:cTn id="38" nodeType="afterEffect" fill="hold" presetClass="entr" presetID="22" presetSubtype="4">
                                  <p:stCondLst>
                                    <p:cond delay="0"/>
                                  </p:stCondLst>
                                  <p:childTnLst>
                                    <p:set>
                                      <p:cBhvr>
                                        <p:cTn id="39" dur="1" fill="hold">
                                          <p:stCondLst>
                                            <p:cond delay="0"/>
                                          </p:stCondLst>
                                        </p:cTn>
                                        <p:tgtEl>
                                          <p:spTgt spid="271"/>
                                        </p:tgtEl>
                                        <p:attrNameLst>
                                          <p:attrName>style.visibility</p:attrName>
                                        </p:attrNameLst>
                                      </p:cBhvr>
                                      <p:to>
                                        <p:strVal val="visible"/>
                                      </p:to>
                                    </p:set>
                                    <p:animEffect filter="wipe(down)" transition="in">
                                      <p:cBhvr additive="repl">
                                        <p:cTn id="40" dur="500"/>
                                        <p:tgtEl>
                                          <p:spTgt spid="271"/>
                                        </p:tgtEl>
                                      </p:cBhvr>
                                    </p:animEffect>
                                  </p:childTnLst>
                                </p:cTn>
                              </p:par>
                            </p:childTnLst>
                          </p:cTn>
                        </p:par>
                        <p:par>
                          <p:cTn id="41" fill="hold">
                            <p:stCondLst>
                              <p:cond delay="3000"/>
                            </p:stCondLst>
                            <p:childTnLst>
                              <p:par>
                                <p:cTn id="42" nodeType="afterEffect" fill="hold" presetClass="entr" presetID="22" presetSubtype="8">
                                  <p:stCondLst>
                                    <p:cond delay="0"/>
                                  </p:stCondLst>
                                  <p:childTnLst>
                                    <p:set>
                                      <p:cBhvr>
                                        <p:cTn id="43" dur="1" fill="hold">
                                          <p:stCondLst>
                                            <p:cond delay="0"/>
                                          </p:stCondLst>
                                        </p:cTn>
                                        <p:tgtEl>
                                          <p:spTgt spid="272"/>
                                        </p:tgtEl>
                                        <p:attrNameLst>
                                          <p:attrName>style.visibility</p:attrName>
                                        </p:attrNameLst>
                                      </p:cBhvr>
                                      <p:to>
                                        <p:strVal val="visible"/>
                                      </p:to>
                                    </p:set>
                                    <p:animEffect filter="wipe(left)" transition="in">
                                      <p:cBhvr additive="repl">
                                        <p:cTn id="44" dur="500"/>
                                        <p:tgtEl>
                                          <p:spTgt spid="272"/>
                                        </p:tgtEl>
                                      </p:cBhvr>
                                    </p:animEffect>
                                  </p:childTnLst>
                                </p:cTn>
                              </p:par>
                            </p:childTnLst>
                          </p:cTn>
                        </p:par>
                        <p:par>
                          <p:cTn id="45" fill="hold">
                            <p:stCondLst>
                              <p:cond delay="3500"/>
                            </p:stCondLst>
                            <p:childTnLst>
                              <p:par>
                                <p:cTn id="46" nodeType="afterEffect" fill="hold" presetClass="entr" presetID="22" presetSubtype="1">
                                  <p:stCondLst>
                                    <p:cond delay="0"/>
                                  </p:stCondLst>
                                  <p:childTnLst>
                                    <p:set>
                                      <p:cBhvr>
                                        <p:cTn id="47" dur="1" fill="hold">
                                          <p:stCondLst>
                                            <p:cond delay="0"/>
                                          </p:stCondLst>
                                        </p:cTn>
                                        <p:tgtEl>
                                          <p:spTgt spid="270"/>
                                        </p:tgtEl>
                                        <p:attrNameLst>
                                          <p:attrName>style.visibility</p:attrName>
                                        </p:attrNameLst>
                                      </p:cBhvr>
                                      <p:to>
                                        <p:strVal val="visible"/>
                                      </p:to>
                                    </p:set>
                                    <p:animEffect filter="wipe(up)" transition="in">
                                      <p:cBhvr additive="repl">
                                        <p:cTn id="48" dur="500"/>
                                        <p:tgtEl>
                                          <p:spTgt spid="270"/>
                                        </p:tgtEl>
                                      </p:cBhvr>
                                    </p:animEffect>
                                  </p:childTnLst>
                                </p:cTn>
                              </p:par>
                            </p:childTnLst>
                          </p:cTn>
                        </p:par>
                        <p:par>
                          <p:cTn id="49" fill="hold">
                            <p:stCondLst>
                              <p:cond delay="4000"/>
                            </p:stCondLst>
                            <p:childTnLst>
                              <p:par>
                                <p:cTn id="50" nodeType="afterEffect" fill="hold" presetClass="entr" presetID="22" presetSubtype="8">
                                  <p:stCondLst>
                                    <p:cond delay="0"/>
                                  </p:stCondLst>
                                  <p:childTnLst>
                                    <p:set>
                                      <p:cBhvr>
                                        <p:cTn id="51" dur="1" fill="hold">
                                          <p:stCondLst>
                                            <p:cond delay="0"/>
                                          </p:stCondLst>
                                        </p:cTn>
                                        <p:tgtEl>
                                          <p:spTgt spid="274"/>
                                        </p:tgtEl>
                                        <p:attrNameLst>
                                          <p:attrName>style.visibility</p:attrName>
                                        </p:attrNameLst>
                                      </p:cBhvr>
                                      <p:to>
                                        <p:strVal val="visible"/>
                                      </p:to>
                                    </p:set>
                                    <p:animEffect filter="wipe(left)" transition="in">
                                      <p:cBhvr additive="repl">
                                        <p:cTn id="52" dur="1500"/>
                                        <p:tgtEl>
                                          <p:spTgt spid="274"/>
                                        </p:tgtEl>
                                      </p:cBhvr>
                                    </p:animEffect>
                                  </p:childTnLst>
                                </p:cTn>
                              </p:par>
                            </p:childTnLst>
                          </p:cTn>
                        </p:par>
                        <p:par>
                          <p:cTn id="53" fill="hold">
                            <p:stCondLst>
                              <p:cond delay="5500"/>
                            </p:stCondLst>
                            <p:childTnLst>
                              <p:par>
                                <p:cTn id="54" nodeType="afterEffect" fill="hold" presetClass="entr" presetID="22" presetSubtype="8">
                                  <p:stCondLst>
                                    <p:cond delay="0"/>
                                  </p:stCondLst>
                                  <p:childTnLst>
                                    <p:set>
                                      <p:cBhvr>
                                        <p:cTn id="55" dur="1" fill="hold">
                                          <p:stCondLst>
                                            <p:cond delay="0"/>
                                          </p:stCondLst>
                                        </p:cTn>
                                        <p:tgtEl>
                                          <p:spTgt spid="275"/>
                                        </p:tgtEl>
                                        <p:attrNameLst>
                                          <p:attrName>style.visibility</p:attrName>
                                        </p:attrNameLst>
                                      </p:cBhvr>
                                      <p:to>
                                        <p:strVal val="visible"/>
                                      </p:to>
                                    </p:set>
                                    <p:animEffect filter="wipe(left)" transition="in">
                                      <p:cBhvr additive="repl">
                                        <p:cTn id="56" dur="1500"/>
                                        <p:tgtEl>
                                          <p:spTgt spid="275"/>
                                        </p:tgtEl>
                                      </p:cBhvr>
                                    </p:animEffect>
                                  </p:childTnLst>
                                </p:cTn>
                              </p:par>
                            </p:childTnLst>
                          </p:cTn>
                        </p:par>
                        <p:par>
                          <p:cTn id="57" fill="hold">
                            <p:stCondLst>
                              <p:cond delay="7000"/>
                            </p:stCondLst>
                            <p:childTnLst>
                              <p:par>
                                <p:cTn id="58" nodeType="afterEffect" fill="hold" presetClass="entr" presetID="22" presetSubtype="8">
                                  <p:stCondLst>
                                    <p:cond delay="0"/>
                                  </p:stCondLst>
                                  <p:childTnLst>
                                    <p:set>
                                      <p:cBhvr>
                                        <p:cTn id="59" dur="1" fill="hold">
                                          <p:stCondLst>
                                            <p:cond delay="0"/>
                                          </p:stCondLst>
                                        </p:cTn>
                                        <p:tgtEl>
                                          <p:spTgt spid="268"/>
                                        </p:tgtEl>
                                        <p:attrNameLst>
                                          <p:attrName>style.visibility</p:attrName>
                                        </p:attrNameLst>
                                      </p:cBhvr>
                                      <p:to>
                                        <p:strVal val="visible"/>
                                      </p:to>
                                    </p:set>
                                    <p:animEffect filter="wipe(left)" transition="in">
                                      <p:cBhvr additive="repl">
                                        <p:cTn id="60" dur="3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Picture 1" descr=""/>
          <p:cNvPicPr/>
          <p:nvPr/>
        </p:nvPicPr>
        <p:blipFill>
          <a:blip r:embed="rId1"/>
          <a:stretch/>
        </p:blipFill>
        <p:spPr>
          <a:xfrm>
            <a:off x="4511520" y="1628640"/>
            <a:ext cx="2740680" cy="2191320"/>
          </a:xfrm>
          <a:prstGeom prst="rect">
            <a:avLst/>
          </a:prstGeom>
          <a:ln w="0">
            <a:noFill/>
          </a:ln>
        </p:spPr>
      </p:pic>
      <p:pic>
        <p:nvPicPr>
          <p:cNvPr id="280" name="Picture 2" descr=""/>
          <p:cNvPicPr/>
          <p:nvPr/>
        </p:nvPicPr>
        <p:blipFill>
          <a:blip r:embed="rId2"/>
          <a:stretch/>
        </p:blipFill>
        <p:spPr>
          <a:xfrm>
            <a:off x="3287520" y="58320"/>
            <a:ext cx="4467960" cy="3994920"/>
          </a:xfrm>
          <a:prstGeom prst="rect">
            <a:avLst/>
          </a:prstGeom>
          <a:ln w="0">
            <a:noFill/>
          </a:ln>
        </p:spPr>
      </p:pic>
      <p:pic>
        <p:nvPicPr>
          <p:cNvPr id="281" name="Picture 3" descr=""/>
          <p:cNvPicPr/>
          <p:nvPr/>
        </p:nvPicPr>
        <p:blipFill>
          <a:blip r:embed="rId3"/>
          <a:stretch/>
        </p:blipFill>
        <p:spPr>
          <a:xfrm>
            <a:off x="25560" y="6235560"/>
            <a:ext cx="1086480" cy="579960"/>
          </a:xfrm>
          <a:prstGeom prst="rect">
            <a:avLst/>
          </a:prstGeom>
          <a:ln w="0">
            <a:noFill/>
          </a:ln>
        </p:spPr>
      </p:pic>
      <p:pic>
        <p:nvPicPr>
          <p:cNvPr id="282" name="Picture 5" descr=""/>
          <p:cNvPicPr/>
          <p:nvPr/>
        </p:nvPicPr>
        <p:blipFill>
          <a:blip r:embed="rId4"/>
          <a:stretch/>
        </p:blipFill>
        <p:spPr>
          <a:xfrm>
            <a:off x="11068200" y="6242040"/>
            <a:ext cx="1086480" cy="579960"/>
          </a:xfrm>
          <a:prstGeom prst="rect">
            <a:avLst/>
          </a:prstGeom>
          <a:ln w="0">
            <a:noFill/>
          </a:ln>
        </p:spPr>
      </p:pic>
      <p:pic>
        <p:nvPicPr>
          <p:cNvPr id="283" name="Picture 3" descr=""/>
          <p:cNvPicPr/>
          <p:nvPr/>
        </p:nvPicPr>
        <p:blipFill>
          <a:blip r:embed="rId5"/>
          <a:stretch/>
        </p:blipFill>
        <p:spPr>
          <a:xfrm>
            <a:off x="47520" y="67680"/>
            <a:ext cx="1086480" cy="579960"/>
          </a:xfrm>
          <a:prstGeom prst="rect">
            <a:avLst/>
          </a:prstGeom>
          <a:ln w="0">
            <a:noFill/>
          </a:ln>
        </p:spPr>
      </p:pic>
      <p:pic>
        <p:nvPicPr>
          <p:cNvPr id="284" name="Picture 5" descr=""/>
          <p:cNvPicPr/>
          <p:nvPr/>
        </p:nvPicPr>
        <p:blipFill>
          <a:blip r:embed="rId6"/>
          <a:stretch/>
        </p:blipFill>
        <p:spPr>
          <a:xfrm>
            <a:off x="11070000" y="67680"/>
            <a:ext cx="1086480" cy="579960"/>
          </a:xfrm>
          <a:prstGeom prst="rect">
            <a:avLst/>
          </a:prstGeom>
          <a:ln w="0">
            <a:noFill/>
          </a:ln>
        </p:spPr>
      </p:pic>
      <p:sp>
        <p:nvSpPr>
          <p:cNvPr id="285" name="Rektangel 2"/>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
        <p:nvSpPr>
          <p:cNvPr id="286" name="Text Box 3"/>
          <p:cNvSpPr/>
          <p:nvPr/>
        </p:nvSpPr>
        <p:spPr>
          <a:xfrm>
            <a:off x="533520" y="4082040"/>
            <a:ext cx="10380960" cy="10688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c00000"/>
                </a:solidFill>
                <a:latin typeface="Arial"/>
                <a:ea typeface="Microsoft YaHei"/>
              </a:rPr>
              <a:t>Gå du först!</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c00000"/>
                </a:solidFill>
                <a:latin typeface="Arial"/>
                <a:ea typeface="Microsoft YaHei"/>
              </a:rPr>
              <a:t>Då blir den översta sedeln din. Det är </a:t>
            </a:r>
            <a:r>
              <a:rPr b="1" lang="sv-SE" sz="3200" spc="-1" strike="noStrike">
                <a:solidFill>
                  <a:srgbClr val="000000"/>
                </a:solidFill>
                <a:latin typeface="Arial"/>
                <a:ea typeface="Microsoft YaHei"/>
              </a:rPr>
              <a:t>DINA</a:t>
            </a:r>
            <a:r>
              <a:rPr b="1" lang="sv-SE" sz="3200" spc="-1" strike="noStrike">
                <a:solidFill>
                  <a:srgbClr val="ff0000"/>
                </a:solidFill>
                <a:latin typeface="Arial"/>
                <a:ea typeface="Microsoft YaHei"/>
              </a:rPr>
              <a:t> </a:t>
            </a:r>
            <a:r>
              <a:rPr b="1" lang="sv-SE" sz="3200" spc="-1" strike="noStrike">
                <a:solidFill>
                  <a:srgbClr val="c00000"/>
                </a:solidFill>
                <a:latin typeface="Arial"/>
                <a:ea typeface="Microsoft YaHei"/>
              </a:rPr>
              <a:t>pengar.</a:t>
            </a:r>
            <a:endParaRPr b="0" lang="sv-SE" sz="3200" spc="-1" strike="noStrike">
              <a:solidFill>
                <a:srgbClr val="000000"/>
              </a:solidFill>
              <a:latin typeface="Arial"/>
            </a:endParaRPr>
          </a:p>
        </p:txBody>
      </p:sp>
      <p:sp>
        <p:nvSpPr>
          <p:cNvPr id="287" name="Text Box 4"/>
          <p:cNvSpPr/>
          <p:nvPr/>
        </p:nvSpPr>
        <p:spPr>
          <a:xfrm>
            <a:off x="767160" y="5139000"/>
            <a:ext cx="10272600" cy="106884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c00000"/>
                </a:solidFill>
                <a:latin typeface="Arial"/>
                <a:ea typeface="Microsoft YaHei"/>
              </a:rPr>
              <a:t>Men – om du låter mig gå före dig,</a:t>
            </a:r>
            <a:endParaRPr b="0" lang="sv-SE" sz="32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c00000"/>
                </a:solidFill>
                <a:latin typeface="Arial"/>
                <a:ea typeface="Microsoft YaHei"/>
              </a:rPr>
              <a:t>Så blir den översta sedeln min. Det är </a:t>
            </a:r>
            <a:r>
              <a:rPr b="1" lang="sv-SE" sz="3200" spc="-1" strike="noStrike">
                <a:solidFill>
                  <a:srgbClr val="000000"/>
                </a:solidFill>
                <a:latin typeface="Arial"/>
                <a:ea typeface="Microsoft YaHei"/>
              </a:rPr>
              <a:t>MINA</a:t>
            </a:r>
            <a:r>
              <a:rPr b="1" lang="sv-SE" sz="3200" spc="-1" strike="noStrike">
                <a:solidFill>
                  <a:srgbClr val="ff0000"/>
                </a:solidFill>
                <a:latin typeface="Arial"/>
                <a:ea typeface="Microsoft YaHei"/>
              </a:rPr>
              <a:t> </a:t>
            </a:r>
            <a:r>
              <a:rPr b="1" lang="sv-SE" sz="3200" spc="-1" strike="noStrike">
                <a:solidFill>
                  <a:srgbClr val="c00000"/>
                </a:solidFill>
                <a:latin typeface="Arial"/>
                <a:ea typeface="Microsoft YaHei"/>
              </a:rPr>
              <a:t>pengar.</a:t>
            </a:r>
            <a:endParaRPr b="0" lang="sv-SE" sz="3200" spc="-1" strike="noStrike">
              <a:solidFill>
                <a:srgbClr val="000000"/>
              </a:solidFill>
              <a:latin typeface="Arial"/>
            </a:endParaRPr>
          </a:p>
        </p:txBody>
      </p:sp>
      <p:sp>
        <p:nvSpPr>
          <p:cNvPr id="288" name="TextBox 1"/>
          <p:cNvSpPr/>
          <p:nvPr/>
        </p:nvSpPr>
        <p:spPr>
          <a:xfrm>
            <a:off x="8556480" y="2201400"/>
            <a:ext cx="3097800" cy="653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sv-SE" sz="3700" spc="-1" strike="noStrike">
                <a:solidFill>
                  <a:srgbClr val="c00000"/>
                </a:solidFill>
                <a:latin typeface="Calibri"/>
                <a:ea typeface="DejaVu Sans"/>
              </a:rPr>
              <a:t>ABSTRAKTION</a:t>
            </a:r>
            <a:endParaRPr b="0" lang="sv-SE" sz="3700" spc="-1" strike="noStrike">
              <a:solidFill>
                <a:srgbClr val="000000"/>
              </a:solidFill>
              <a:latin typeface="Arial"/>
            </a:endParaRPr>
          </a:p>
        </p:txBody>
      </p:sp>
      <p:sp>
        <p:nvSpPr>
          <p:cNvPr id="289" name="Text Box 5"/>
          <p:cNvSpPr/>
          <p:nvPr/>
        </p:nvSpPr>
        <p:spPr>
          <a:xfrm>
            <a:off x="7967880" y="765360"/>
            <a:ext cx="3881520" cy="3020040"/>
          </a:xfrm>
          <a:prstGeom prst="rect">
            <a:avLst/>
          </a:prstGeom>
          <a:solidFill>
            <a:srgbClr val="ffffff"/>
          </a:solidFill>
          <a:ln w="0">
            <a:noFill/>
          </a:ln>
        </p:spPr>
        <p:style>
          <a:lnRef idx="0"/>
          <a:fillRef idx="0"/>
          <a:effectRef idx="0"/>
          <a:fontRef idx="minor"/>
        </p:style>
        <p:txBody>
          <a:bodyPr lIns="90000" rIns="90000" tIns="46800" bIns="46800" anchor="t">
            <a:sp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c00000"/>
                </a:solidFill>
                <a:latin typeface="Arial"/>
                <a:ea typeface="Microsoft YaHei"/>
              </a:rPr>
              <a:t>Sedlar</a:t>
            </a:r>
            <a:r>
              <a:rPr b="1" lang="sv-SE" sz="3200" spc="-1" strike="noStrike">
                <a:solidFill>
                  <a:srgbClr val="000000"/>
                </a:solidFill>
                <a:latin typeface="Arial"/>
                <a:ea typeface="Microsoft YaHei"/>
              </a:rPr>
              <a:t> är anonyma och utbytbara. Dina </a:t>
            </a:r>
            <a:r>
              <a:rPr b="1" lang="sv-SE" sz="3200" spc="-1" strike="noStrike">
                <a:solidFill>
                  <a:srgbClr val="c00000"/>
                </a:solidFill>
                <a:latin typeface="Arial"/>
                <a:ea typeface="Microsoft YaHei"/>
              </a:rPr>
              <a:t>pengar</a:t>
            </a:r>
            <a:r>
              <a:rPr b="1" lang="sv-SE" sz="3200" spc="-1" strike="noStrike">
                <a:solidFill>
                  <a:srgbClr val="000000"/>
                </a:solidFill>
                <a:latin typeface="Arial"/>
                <a:ea typeface="Microsoft YaHei"/>
              </a:rPr>
              <a:t> och mina, blandas inte. Detsamma gäller för el.</a:t>
            </a:r>
            <a:endParaRPr b="0" lang="sv-SE" sz="3200" spc="-1" strike="noStrike">
              <a:solidFill>
                <a:srgbClr val="000000"/>
              </a:solidFill>
              <a:latin typeface="Arial"/>
            </a:endParaRPr>
          </a:p>
        </p:txBody>
      </p:sp>
      <p:sp>
        <p:nvSpPr>
          <p:cNvPr id="290" name="AutoShape 4"/>
          <p:cNvSpPr/>
          <p:nvPr/>
        </p:nvSpPr>
        <p:spPr>
          <a:xfrm flipV="1" rot="12420000">
            <a:off x="9829080" y="584280"/>
            <a:ext cx="1600200" cy="3514320"/>
          </a:xfrm>
          <a:prstGeom prst="lightningBolt">
            <a:avLst/>
          </a:prstGeom>
          <a:solidFill>
            <a:srgbClr val="008000"/>
          </a:solidFill>
          <a:ln cap="sq" w="9360">
            <a:solidFill>
              <a:srgbClr val="000000"/>
            </a:solidFill>
            <a:miter/>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Tree>
  </p:cSld>
  <p:transition spd="med">
    <p:fade/>
  </p:transition>
  <p:timing>
    <p:tnLst>
      <p:par>
        <p:cTn id="61" dur="indefinite" restart="never" nodeType="tmRoot">
          <p:childTnLst>
            <p:seq>
              <p:cTn id="62" dur="indefinite" nodeType="mainSeq">
                <p:childTnLst>
                  <p:par>
                    <p:cTn id="63" nodeType="clickEffect" fill="hold">
                      <p:stCondLst>
                        <p:cond delay="indefinite"/>
                      </p:stCondLst>
                      <p:childTnLst>
                        <p:par>
                          <p:cTn id="64" nodeType="withEffect" fill="hold">
                            <p:stCondLst>
                              <p:cond delay="0"/>
                            </p:stCondLst>
                            <p:childTnLst>
                              <p:par>
                                <p:cTn id="65" nodeType="clickEffect" fill="hold" presetClass="entr" presetID="10">
                                  <p:stCondLst>
                                    <p:cond delay="0"/>
                                  </p:stCondLst>
                                  <p:childTnLst>
                                    <p:set>
                                      <p:cBhvr>
                                        <p:cTn id="66" dur="1" fill="hold">
                                          <p:stCondLst>
                                            <p:cond delay="0"/>
                                          </p:stCondLst>
                                        </p:cTn>
                                        <p:tgtEl>
                                          <p:spTgt spid="280"/>
                                        </p:tgtEl>
                                        <p:attrNameLst>
                                          <p:attrName>style.visibility</p:attrName>
                                        </p:attrNameLst>
                                      </p:cBhvr>
                                      <p:to>
                                        <p:strVal val="visible"/>
                                      </p:to>
                                    </p:set>
                                    <p:animEffect filter="fade" transition="in">
                                      <p:cBhvr additive="repl">
                                        <p:cTn id="67" dur="2000"/>
                                        <p:tgtEl>
                                          <p:spTgt spid="280"/>
                                        </p:tgtEl>
                                      </p:cBhvr>
                                    </p:animEffect>
                                  </p:childTnLst>
                                </p:cTn>
                              </p:par>
                            </p:childTnLst>
                          </p:cTn>
                        </p:par>
                        <p:par>
                          <p:cTn id="68" fill="hold">
                            <p:stCondLst>
                              <p:cond delay="2000"/>
                            </p:stCondLst>
                            <p:childTnLst>
                              <p:par>
                                <p:cTn id="69" nodeType="afterEffect" fill="hold" presetClass="entr" presetID="10">
                                  <p:stCondLst>
                                    <p:cond delay="0"/>
                                  </p:stCondLst>
                                  <p:iterate type="wd">
                                    <p:tmAbs val="100"/>
                                  </p:iterate>
                                  <p:childTnLst>
                                    <p:set>
                                      <p:cBhvr>
                                        <p:cTn id="70" dur="1" fill="hold">
                                          <p:stCondLst>
                                            <p:cond delay="0"/>
                                          </p:stCondLst>
                                        </p:cTn>
                                        <p:tgtEl>
                                          <p:spTgt spid="286"/>
                                        </p:tgtEl>
                                        <p:attrNameLst>
                                          <p:attrName>style.visibility</p:attrName>
                                        </p:attrNameLst>
                                      </p:cBhvr>
                                      <p:to>
                                        <p:strVal val="visible"/>
                                      </p:to>
                                    </p:set>
                                    <p:animEffect filter="fade" transition="in">
                                      <p:cBhvr additive="repl">
                                        <p:cTn id="71" dur="2000"/>
                                        <p:tgtEl>
                                          <p:spTgt spid="286"/>
                                        </p:tgtEl>
                                      </p:cBhvr>
                                    </p:animEffect>
                                  </p:childTnLst>
                                </p:cTn>
                              </p:par>
                            </p:childTnLst>
                          </p:cTn>
                        </p:par>
                        <p:par>
                          <p:cTn id="72" fill="hold">
                            <p:stCondLst>
                              <p:cond delay="5500"/>
                            </p:stCondLst>
                            <p:childTnLst>
                              <p:par>
                                <p:cTn id="73" nodeType="afterEffect" fill="hold" presetClass="entr" presetID="10">
                                  <p:stCondLst>
                                    <p:cond delay="2000"/>
                                  </p:stCondLst>
                                  <p:iterate type="wd">
                                    <p:tmAbs val="100"/>
                                  </p:iterate>
                                  <p:childTnLst>
                                    <p:set>
                                      <p:cBhvr>
                                        <p:cTn id="74" dur="1" fill="hold">
                                          <p:stCondLst>
                                            <p:cond delay="0"/>
                                          </p:stCondLst>
                                        </p:cTn>
                                        <p:tgtEl>
                                          <p:spTgt spid="287"/>
                                        </p:tgtEl>
                                        <p:attrNameLst>
                                          <p:attrName>style.visibility</p:attrName>
                                        </p:attrNameLst>
                                      </p:cBhvr>
                                      <p:to>
                                        <p:strVal val="visible"/>
                                      </p:to>
                                    </p:set>
                                    <p:animEffect filter="fade" transition="in">
                                      <p:cBhvr additive="repl">
                                        <p:cTn id="75" dur="2000"/>
                                        <p:tgtEl>
                                          <p:spTgt spid="287"/>
                                        </p:tgtEl>
                                      </p:cBhvr>
                                    </p:animEffect>
                                  </p:childTnLst>
                                </p:cTn>
                              </p:par>
                            </p:childTnLst>
                          </p:cTn>
                        </p:par>
                        <p:par>
                          <p:cTn id="76" fill="hold">
                            <p:stCondLst>
                              <p:cond delay="11600"/>
                            </p:stCondLst>
                            <p:childTnLst>
                              <p:par>
                                <p:cTn id="77" nodeType="afterEffect" fill="hold" presetClass="entr" presetID="22" presetSubtype="8">
                                  <p:stCondLst>
                                    <p:cond delay="1000"/>
                                  </p:stCondLst>
                                  <p:childTnLst>
                                    <p:set>
                                      <p:cBhvr>
                                        <p:cTn id="78" dur="1" fill="hold">
                                          <p:stCondLst>
                                            <p:cond delay="0"/>
                                          </p:stCondLst>
                                        </p:cTn>
                                        <p:tgtEl>
                                          <p:spTgt spid="288"/>
                                        </p:tgtEl>
                                        <p:attrNameLst>
                                          <p:attrName>style.visibility</p:attrName>
                                        </p:attrNameLst>
                                      </p:cBhvr>
                                      <p:to>
                                        <p:strVal val="visible"/>
                                      </p:to>
                                    </p:set>
                                    <p:animEffect filter="wipe(left)" transition="in">
                                      <p:cBhvr additive="repl">
                                        <p:cTn id="79" dur="2000"/>
                                        <p:tgtEl>
                                          <p:spTgt spid="288"/>
                                        </p:tgtEl>
                                      </p:cBhvr>
                                    </p:animEffec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10">
                                  <p:stCondLst>
                                    <p:cond delay="0"/>
                                  </p:stCondLst>
                                  <p:iterate type="wd">
                                    <p:tmAbs val="100"/>
                                  </p:iterate>
                                  <p:childTnLst>
                                    <p:set>
                                      <p:cBhvr>
                                        <p:cTn id="83" dur="1" fill="hold">
                                          <p:stCondLst>
                                            <p:cond delay="0"/>
                                          </p:stCondLst>
                                        </p:cTn>
                                        <p:tgtEl>
                                          <p:spTgt spid="289"/>
                                        </p:tgtEl>
                                        <p:attrNameLst>
                                          <p:attrName>style.visibility</p:attrName>
                                        </p:attrNameLst>
                                      </p:cBhvr>
                                      <p:to>
                                        <p:strVal val="visible"/>
                                      </p:to>
                                    </p:set>
                                    <p:animEffect filter="fade" transition="in">
                                      <p:cBhvr additive="repl">
                                        <p:cTn id="84" dur="3000"/>
                                        <p:tgtEl>
                                          <p:spTgt spid="289"/>
                                        </p:tgtEl>
                                      </p:cBhvr>
                                    </p:animEffec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31">
                                  <p:stCondLst>
                                    <p:cond delay="0"/>
                                  </p:stCondLst>
                                  <p:childTnLst>
                                    <p:set>
                                      <p:cBhvr>
                                        <p:cTn id="88" dur="1" fill="hold">
                                          <p:stCondLst>
                                            <p:cond delay="0"/>
                                          </p:stCondLst>
                                        </p:cTn>
                                        <p:tgtEl>
                                          <p:spTgt spid="290"/>
                                        </p:tgtEl>
                                        <p:attrNameLst>
                                          <p:attrName>style.visibility</p:attrName>
                                        </p:attrNameLst>
                                      </p:cBhvr>
                                      <p:to>
                                        <p:strVal val="visible"/>
                                      </p:to>
                                    </p:set>
                                    <p:anim calcmode="lin" valueType="num">
                                      <p:cBhvr additive="repl">
                                        <p:cTn id="89" dur="1000" fill="hold"/>
                                        <p:tgtEl>
                                          <p:spTgt spid="290"/>
                                        </p:tgtEl>
                                        <p:attrNameLst>
                                          <p:attrName>ppt_w</p:attrName>
                                        </p:attrNameLst>
                                      </p:cBhvr>
                                      <p:tavLst>
                                        <p:tav tm="0">
                                          <p:val>
                                            <p:strVal val="0"/>
                                          </p:val>
                                        </p:tav>
                                        <p:tav tm="100000">
                                          <p:val>
                                            <p:strVal val="#ppt_w"/>
                                          </p:val>
                                        </p:tav>
                                      </p:tavLst>
                                    </p:anim>
                                    <p:anim calcmode="lin" valueType="num">
                                      <p:cBhvr additive="repl">
                                        <p:cTn id="90" dur="1000" fill="hold"/>
                                        <p:tgtEl>
                                          <p:spTgt spid="290"/>
                                        </p:tgtEl>
                                        <p:attrNameLst>
                                          <p:attrName>ppt_h</p:attrName>
                                        </p:attrNameLst>
                                      </p:cBhvr>
                                      <p:tavLst>
                                        <p:tav tm="0">
                                          <p:val>
                                            <p:strVal val="0"/>
                                          </p:val>
                                        </p:tav>
                                        <p:tav tm="100000">
                                          <p:val>
                                            <p:strVal val="#ppt_h"/>
                                          </p:val>
                                        </p:tav>
                                      </p:tavLst>
                                    </p:anim>
                                    <p:anim calcmode="lin" valueType="num">
                                      <p:cBhvr additive="repl">
                                        <p:cTn id="91" dur="1000" fill="hold"/>
                                        <p:tgtEl>
                                          <p:spTgt spid="290"/>
                                        </p:tgtEl>
                                        <p:attrNameLst>
                                          <p:attrName>r</p:attrName>
                                        </p:attrNameLst>
                                      </p:cBhvr>
                                      <p:tavLst>
                                        <p:tav tm="0">
                                          <p:val>
                                            <p:strVal val="90"/>
                                          </p:val>
                                        </p:tav>
                                        <p:tav tm="100000">
                                          <p:val>
                                            <p:strVal val="0"/>
                                          </p:val>
                                        </p:tav>
                                      </p:tavLst>
                                    </p:anim>
                                    <p:animEffect filter="fade" transition="in">
                                      <p:cBhvr additive="repl">
                                        <p:cTn id="92"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1" name="Picture 1" descr=""/>
          <p:cNvPicPr/>
          <p:nvPr/>
        </p:nvPicPr>
        <p:blipFill>
          <a:blip r:embed="rId1"/>
          <a:stretch/>
        </p:blipFill>
        <p:spPr>
          <a:xfrm>
            <a:off x="1523880" y="0"/>
            <a:ext cx="3155040" cy="3418560"/>
          </a:xfrm>
          <a:prstGeom prst="rect">
            <a:avLst/>
          </a:prstGeom>
          <a:ln w="0">
            <a:noFill/>
          </a:ln>
        </p:spPr>
      </p:pic>
      <p:pic>
        <p:nvPicPr>
          <p:cNvPr id="292" name="Picture 2" descr=""/>
          <p:cNvPicPr/>
          <p:nvPr/>
        </p:nvPicPr>
        <p:blipFill>
          <a:blip r:embed="rId2"/>
          <a:stretch/>
        </p:blipFill>
        <p:spPr>
          <a:xfrm>
            <a:off x="7896240" y="0"/>
            <a:ext cx="2847240" cy="3418560"/>
          </a:xfrm>
          <a:prstGeom prst="rect">
            <a:avLst/>
          </a:prstGeom>
          <a:ln w="0">
            <a:noFill/>
          </a:ln>
        </p:spPr>
      </p:pic>
      <p:pic>
        <p:nvPicPr>
          <p:cNvPr id="293" name="Picture 3" descr=""/>
          <p:cNvPicPr/>
          <p:nvPr/>
        </p:nvPicPr>
        <p:blipFill>
          <a:blip r:embed="rId3"/>
          <a:stretch/>
        </p:blipFill>
        <p:spPr>
          <a:xfrm>
            <a:off x="4685760" y="1916280"/>
            <a:ext cx="3447000" cy="2578680"/>
          </a:xfrm>
          <a:prstGeom prst="rect">
            <a:avLst/>
          </a:prstGeom>
          <a:ln w="0">
            <a:noFill/>
          </a:ln>
        </p:spPr>
      </p:pic>
      <p:sp>
        <p:nvSpPr>
          <p:cNvPr id="294" name="AutoShape 7"/>
          <p:cNvSpPr/>
          <p:nvPr/>
        </p:nvSpPr>
        <p:spPr>
          <a:xfrm>
            <a:off x="6455880" y="2205000"/>
            <a:ext cx="1991520" cy="817560"/>
          </a:xfrm>
          <a:prstGeom prst="lightningBolt">
            <a:avLst/>
          </a:prstGeom>
          <a:solidFill>
            <a:srgbClr val="404040"/>
          </a:solidFill>
          <a:ln cap="sq" w="9360">
            <a:solidFill>
              <a:srgbClr val="262626"/>
            </a:solidFill>
            <a:miter/>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295" name="AutoShape 8"/>
          <p:cNvSpPr/>
          <p:nvPr/>
        </p:nvSpPr>
        <p:spPr>
          <a:xfrm rot="10380000">
            <a:off x="3682800" y="2788200"/>
            <a:ext cx="1857240" cy="723600"/>
          </a:xfrm>
          <a:prstGeom prst="lightningBolt">
            <a:avLst/>
          </a:prstGeom>
          <a:solidFill>
            <a:srgbClr val="008000"/>
          </a:solidFill>
          <a:ln w="9360">
            <a:noFill/>
          </a:ln>
        </p:spPr>
        <p:style>
          <a:lnRef idx="0"/>
          <a:fillRef idx="0"/>
          <a:effectRef idx="0"/>
          <a:fontRef idx="minor"/>
        </p:style>
        <p:txBody>
          <a:bodyPr lIns="90000" rIns="90000" tIns="45000" bIns="45000" anchor="t">
            <a:noAutofit/>
          </a:bodyPr>
          <a:p>
            <a:pPr defTabSz="914400">
              <a:lnSpc>
                <a:spcPct val="100000"/>
              </a:lnSpc>
            </a:pPr>
            <a:endParaRPr b="0" lang="sv-SE" sz="1800" spc="-1" strike="noStrike">
              <a:solidFill>
                <a:srgbClr val="000000"/>
              </a:solidFill>
              <a:latin typeface="Arial"/>
              <a:ea typeface="DejaVu Sans"/>
            </a:endParaRPr>
          </a:p>
        </p:txBody>
      </p:sp>
      <p:sp>
        <p:nvSpPr>
          <p:cNvPr id="296" name="Text Box 11"/>
          <p:cNvSpPr/>
          <p:nvPr/>
        </p:nvSpPr>
        <p:spPr>
          <a:xfrm>
            <a:off x="8918640" y="3285000"/>
            <a:ext cx="1548720" cy="520200"/>
          </a:xfrm>
          <a:prstGeom prst="rect">
            <a:avLst/>
          </a:prstGeom>
          <a:noFill/>
          <a:ln w="0">
            <a:noFill/>
          </a:ln>
        </p:spPr>
        <p:style>
          <a:lnRef idx="0"/>
          <a:fillRef idx="0"/>
          <a:effectRef idx="0"/>
          <a:fontRef idx="minor"/>
        </p:style>
        <p:txBody>
          <a:bodyPr lIns="90000" rIns="90000" tIns="46800" bIns="46800" anchor="t">
            <a:spAutoFit/>
          </a:bodyPr>
          <a:p>
            <a:pPr defTabSz="914400">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262626"/>
                </a:solidFill>
                <a:latin typeface="Arial"/>
                <a:ea typeface="Microsoft YaHei"/>
              </a:rPr>
              <a:t>1000 W</a:t>
            </a:r>
            <a:endParaRPr b="0" lang="sv-SE" sz="2800" spc="-1" strike="noStrike">
              <a:solidFill>
                <a:srgbClr val="000000"/>
              </a:solidFill>
              <a:latin typeface="Arial"/>
            </a:endParaRPr>
          </a:p>
        </p:txBody>
      </p:sp>
      <p:sp>
        <p:nvSpPr>
          <p:cNvPr id="297" name="Text Box 12"/>
          <p:cNvSpPr/>
          <p:nvPr/>
        </p:nvSpPr>
        <p:spPr>
          <a:xfrm>
            <a:off x="2193120" y="3340800"/>
            <a:ext cx="1445760" cy="520200"/>
          </a:xfrm>
          <a:prstGeom prst="rect">
            <a:avLst/>
          </a:prstGeom>
          <a:noFill/>
          <a:ln w="0">
            <a:noFill/>
          </a:ln>
        </p:spPr>
        <p:style>
          <a:lnRef idx="0"/>
          <a:fillRef idx="0"/>
          <a:effectRef idx="0"/>
          <a:fontRef idx="minor"/>
        </p:style>
        <p:txBody>
          <a:bodyPr lIns="90000" rIns="90000" tIns="46800" bIns="46800" anchor="t">
            <a:spAutoFit/>
          </a:bodyPr>
          <a:p>
            <a:pPr defTabSz="914400">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006600"/>
                </a:solidFill>
                <a:latin typeface="Arial"/>
                <a:ea typeface="Microsoft YaHei"/>
              </a:rPr>
              <a:t>1000 W</a:t>
            </a:r>
            <a:endParaRPr b="0" lang="sv-SE" sz="2800" spc="-1" strike="noStrike">
              <a:solidFill>
                <a:srgbClr val="000000"/>
              </a:solidFill>
              <a:latin typeface="Arial"/>
            </a:endParaRPr>
          </a:p>
        </p:txBody>
      </p:sp>
      <p:sp>
        <p:nvSpPr>
          <p:cNvPr id="298" name="Text Box 6"/>
          <p:cNvSpPr/>
          <p:nvPr/>
        </p:nvSpPr>
        <p:spPr>
          <a:xfrm>
            <a:off x="4682880" y="727560"/>
            <a:ext cx="3449880" cy="1068840"/>
          </a:xfrm>
          <a:prstGeom prst="rect">
            <a:avLst/>
          </a:prstGeom>
          <a:solidFill>
            <a:srgbClr val="ffffff"/>
          </a:solidFill>
          <a:ln w="0">
            <a:noFill/>
          </a:ln>
        </p:spPr>
        <p:style>
          <a:lnRef idx="0"/>
          <a:fillRef idx="0"/>
          <a:effectRef idx="0"/>
          <a:fontRef idx="minor"/>
        </p:style>
        <p:txBody>
          <a:bodyPr lIns="90000" rIns="90000" tIns="46800" bIns="46800" anchor="t">
            <a:sp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3200" spc="-1" strike="noStrike">
                <a:solidFill>
                  <a:srgbClr val="000000"/>
                </a:solidFill>
                <a:latin typeface="Arial"/>
                <a:ea typeface="Microsoft YaHei"/>
              </a:rPr>
              <a:t>kWh är anonyma och utbytbara</a:t>
            </a:r>
            <a:endParaRPr b="0" lang="sv-SE" sz="3200" spc="-1" strike="noStrike">
              <a:solidFill>
                <a:srgbClr val="000000"/>
              </a:solidFill>
              <a:latin typeface="Arial"/>
            </a:endParaRPr>
          </a:p>
        </p:txBody>
      </p:sp>
      <p:sp>
        <p:nvSpPr>
          <p:cNvPr id="299" name="Text Box 13"/>
          <p:cNvSpPr/>
          <p:nvPr/>
        </p:nvSpPr>
        <p:spPr>
          <a:xfrm>
            <a:off x="4727520" y="1916280"/>
            <a:ext cx="3086640" cy="2531160"/>
          </a:xfrm>
          <a:prstGeom prst="rect">
            <a:avLst/>
          </a:prstGeom>
          <a:noFill/>
          <a:ln w="0">
            <a:noFill/>
          </a:ln>
        </p:spPr>
        <p:style>
          <a:lnRef idx="0"/>
          <a:fillRef idx="0"/>
          <a:effectRef idx="0"/>
          <a:fontRef idx="minor"/>
        </p:style>
        <p:txBody>
          <a:bodyPr lIns="90000" rIns="90000" tIns="46800" bIns="46800" anchor="t">
            <a:sp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4000" spc="-1" strike="noStrike">
                <a:solidFill>
                  <a:srgbClr val="ffffff"/>
                </a:solidFill>
                <a:latin typeface="Arial"/>
                <a:ea typeface="Microsoft YaHei"/>
              </a:rPr>
              <a:t>Din el</a:t>
            </a:r>
            <a:r>
              <a:rPr b="0" lang="sv-SE" sz="4000" spc="-1" strike="noStrike">
                <a:solidFill>
                  <a:srgbClr val="000000"/>
                </a:solidFill>
                <a:latin typeface="Arial"/>
                <a:ea typeface="Microsoft YaHei"/>
              </a:rPr>
              <a:t> </a:t>
            </a:r>
            <a:r>
              <a:rPr b="1" lang="sv-SE" sz="4000" spc="-1" strike="noStrike">
                <a:solidFill>
                  <a:srgbClr val="ffffff"/>
                </a:solidFill>
                <a:latin typeface="Arial"/>
                <a:ea typeface="Microsoft YaHei"/>
              </a:rPr>
              <a:t>och min el blandas aldrig</a:t>
            </a:r>
            <a:endParaRPr b="0" lang="sv-SE" sz="4000" spc="-1" strike="noStrike">
              <a:solidFill>
                <a:srgbClr val="000000"/>
              </a:solidFill>
              <a:latin typeface="Arial"/>
            </a:endParaRPr>
          </a:p>
        </p:txBody>
      </p:sp>
      <p:sp>
        <p:nvSpPr>
          <p:cNvPr id="300" name="Text Box 4"/>
          <p:cNvSpPr/>
          <p:nvPr/>
        </p:nvSpPr>
        <p:spPr>
          <a:xfrm>
            <a:off x="2351160" y="4437000"/>
            <a:ext cx="8919000" cy="94716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c00000"/>
                </a:solidFill>
                <a:latin typeface="Arial"/>
                <a:ea typeface="Microsoft YaHei"/>
              </a:rPr>
              <a:t>Gå du först! Koka du före mig!</a:t>
            </a:r>
            <a:endParaRPr b="0" lang="sv-SE" sz="28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c00000"/>
                </a:solidFill>
                <a:latin typeface="Arial"/>
                <a:ea typeface="Microsoft YaHei"/>
              </a:rPr>
              <a:t>Då blir den första kWh din. Det är </a:t>
            </a:r>
            <a:r>
              <a:rPr b="1" lang="sv-SE" sz="2800" spc="-1" strike="noStrike">
                <a:solidFill>
                  <a:srgbClr val="000000"/>
                </a:solidFill>
                <a:latin typeface="Arial"/>
                <a:ea typeface="Microsoft YaHei"/>
              </a:rPr>
              <a:t>DIN</a:t>
            </a:r>
            <a:r>
              <a:rPr b="1" lang="sv-SE" sz="2800" spc="-1" strike="noStrike">
                <a:solidFill>
                  <a:srgbClr val="c00000"/>
                </a:solidFill>
                <a:latin typeface="Arial"/>
                <a:ea typeface="Microsoft YaHei"/>
              </a:rPr>
              <a:t> elektricitet.</a:t>
            </a:r>
            <a:endParaRPr b="0" lang="sv-SE" sz="2800" spc="-1" strike="noStrike">
              <a:solidFill>
                <a:srgbClr val="000000"/>
              </a:solidFill>
              <a:latin typeface="Arial"/>
            </a:endParaRPr>
          </a:p>
        </p:txBody>
      </p:sp>
      <p:sp>
        <p:nvSpPr>
          <p:cNvPr id="301" name="Text Box 5"/>
          <p:cNvSpPr/>
          <p:nvPr/>
        </p:nvSpPr>
        <p:spPr>
          <a:xfrm>
            <a:off x="2243880" y="5365800"/>
            <a:ext cx="9133560" cy="94716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c00000"/>
                </a:solidFill>
                <a:latin typeface="Arial"/>
                <a:ea typeface="Microsoft YaHei"/>
              </a:rPr>
              <a:t>Men – om du låter mig koka före dig…</a:t>
            </a:r>
            <a:endParaRPr b="0" lang="sv-SE" sz="2800" spc="-1" strike="noStrike">
              <a:solidFill>
                <a:srgbClr val="000000"/>
              </a:solidFill>
              <a:latin typeface="Arial"/>
            </a:endParaRPr>
          </a:p>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sv-SE" sz="2800" spc="-1" strike="noStrike">
                <a:solidFill>
                  <a:srgbClr val="c00000"/>
                </a:solidFill>
                <a:latin typeface="Arial"/>
                <a:ea typeface="Microsoft YaHei"/>
              </a:rPr>
              <a:t>Då blir den första kWh min. Det är </a:t>
            </a:r>
            <a:r>
              <a:rPr b="1" lang="sv-SE" sz="2800" spc="-1" strike="noStrike">
                <a:solidFill>
                  <a:srgbClr val="008000"/>
                </a:solidFill>
                <a:latin typeface="Arial"/>
                <a:ea typeface="Microsoft YaHei"/>
              </a:rPr>
              <a:t>MIN</a:t>
            </a:r>
            <a:r>
              <a:rPr b="1" lang="sv-SE" sz="2800" spc="-1" strike="noStrike">
                <a:solidFill>
                  <a:srgbClr val="c00000"/>
                </a:solidFill>
                <a:latin typeface="Arial"/>
                <a:ea typeface="Microsoft YaHei"/>
              </a:rPr>
              <a:t> elektricitet.</a:t>
            </a:r>
            <a:endParaRPr b="0" lang="sv-SE" sz="2800" spc="-1" strike="noStrike">
              <a:solidFill>
                <a:srgbClr val="000000"/>
              </a:solidFill>
              <a:latin typeface="Arial"/>
            </a:endParaRPr>
          </a:p>
        </p:txBody>
      </p:sp>
      <p:sp>
        <p:nvSpPr>
          <p:cNvPr id="302" name="TextBox 1"/>
          <p:cNvSpPr/>
          <p:nvPr/>
        </p:nvSpPr>
        <p:spPr>
          <a:xfrm>
            <a:off x="11328480" y="5040"/>
            <a:ext cx="565560" cy="63522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sv-SE" sz="3740" spc="-1" strike="noStrike">
                <a:solidFill>
                  <a:srgbClr val="008000"/>
                </a:solidFill>
                <a:latin typeface="Calibri"/>
                <a:ea typeface="DejaVu Sans"/>
              </a:rPr>
              <a:t>A</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B</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S</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T</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R</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A</a:t>
            </a:r>
            <a:endParaRPr b="0" lang="sv-SE" sz="3740" spc="-1" strike="noStrike">
              <a:solidFill>
                <a:srgbClr val="000000"/>
              </a:solidFill>
              <a:latin typeface="Arial"/>
            </a:endParaRPr>
          </a:p>
          <a:p>
            <a:pPr algn="ctr" defTabSz="914400">
              <a:lnSpc>
                <a:spcPct val="100000"/>
              </a:lnSpc>
            </a:pPr>
            <a:r>
              <a:rPr b="1" lang="sv-SE" sz="3700" spc="-1" strike="noStrike">
                <a:solidFill>
                  <a:srgbClr val="008000"/>
                </a:solidFill>
                <a:latin typeface="Calibri"/>
                <a:ea typeface="DejaVu Sans"/>
              </a:rPr>
              <a:t>K</a:t>
            </a:r>
            <a:endParaRPr b="0" lang="sv-SE" sz="370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T</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I</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O</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N</a:t>
            </a:r>
            <a:endParaRPr b="0" lang="sv-SE" sz="3740" spc="-1" strike="noStrike">
              <a:solidFill>
                <a:srgbClr val="000000"/>
              </a:solidFill>
              <a:latin typeface="Arial"/>
            </a:endParaRPr>
          </a:p>
        </p:txBody>
      </p:sp>
      <p:sp>
        <p:nvSpPr>
          <p:cNvPr id="303" name="TextBox 19"/>
          <p:cNvSpPr/>
          <p:nvPr/>
        </p:nvSpPr>
        <p:spPr>
          <a:xfrm>
            <a:off x="11361960" y="5040"/>
            <a:ext cx="513360" cy="63522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sv-SE" sz="3740" spc="-1" strike="noStrike">
                <a:solidFill>
                  <a:srgbClr val="008000"/>
                </a:solidFill>
                <a:latin typeface="Calibri"/>
                <a:ea typeface="DejaVu Sans"/>
              </a:rPr>
              <a:t>A</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B</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S</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T</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R</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A</a:t>
            </a:r>
            <a:endParaRPr b="0" lang="sv-SE" sz="3740" spc="-1" strike="noStrike">
              <a:solidFill>
                <a:srgbClr val="000000"/>
              </a:solidFill>
              <a:latin typeface="Arial"/>
            </a:endParaRPr>
          </a:p>
          <a:p>
            <a:pPr algn="ctr" defTabSz="914400">
              <a:lnSpc>
                <a:spcPct val="100000"/>
              </a:lnSpc>
            </a:pPr>
            <a:r>
              <a:rPr b="1" lang="sv-SE" sz="3700" spc="-1" strike="noStrike">
                <a:solidFill>
                  <a:srgbClr val="008000"/>
                </a:solidFill>
                <a:latin typeface="Calibri"/>
                <a:ea typeface="DejaVu Sans"/>
              </a:rPr>
              <a:t>K</a:t>
            </a:r>
            <a:endParaRPr b="0" lang="sv-SE" sz="370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T</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I</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O</a:t>
            </a:r>
            <a:endParaRPr b="0" lang="sv-SE" sz="3740" spc="-1" strike="noStrike">
              <a:solidFill>
                <a:srgbClr val="000000"/>
              </a:solidFill>
              <a:latin typeface="Arial"/>
            </a:endParaRPr>
          </a:p>
          <a:p>
            <a:pPr algn="ctr" defTabSz="914400">
              <a:lnSpc>
                <a:spcPct val="100000"/>
              </a:lnSpc>
            </a:pPr>
            <a:r>
              <a:rPr b="1" lang="sv-SE" sz="3740" spc="-1" strike="noStrike">
                <a:solidFill>
                  <a:srgbClr val="008000"/>
                </a:solidFill>
                <a:latin typeface="Calibri"/>
                <a:ea typeface="DejaVu Sans"/>
              </a:rPr>
              <a:t>N</a:t>
            </a:r>
            <a:endParaRPr b="0" lang="sv-SE" sz="3740" spc="-1" strike="noStrike">
              <a:solidFill>
                <a:srgbClr val="000000"/>
              </a:solidFill>
              <a:latin typeface="Arial"/>
            </a:endParaRPr>
          </a:p>
        </p:txBody>
      </p:sp>
      <p:pic>
        <p:nvPicPr>
          <p:cNvPr id="304" name="Picture 3" descr=""/>
          <p:cNvPicPr/>
          <p:nvPr/>
        </p:nvPicPr>
        <p:blipFill>
          <a:blip r:embed="rId4"/>
          <a:stretch/>
        </p:blipFill>
        <p:spPr>
          <a:xfrm>
            <a:off x="25560" y="6235560"/>
            <a:ext cx="1086480" cy="579960"/>
          </a:xfrm>
          <a:prstGeom prst="rect">
            <a:avLst/>
          </a:prstGeom>
          <a:ln w="0">
            <a:noFill/>
          </a:ln>
        </p:spPr>
      </p:pic>
      <p:pic>
        <p:nvPicPr>
          <p:cNvPr id="305" name="Picture 5" descr=""/>
          <p:cNvPicPr/>
          <p:nvPr/>
        </p:nvPicPr>
        <p:blipFill>
          <a:blip r:embed="rId5"/>
          <a:stretch/>
        </p:blipFill>
        <p:spPr>
          <a:xfrm>
            <a:off x="11068200" y="6242040"/>
            <a:ext cx="1086480" cy="579960"/>
          </a:xfrm>
          <a:prstGeom prst="rect">
            <a:avLst/>
          </a:prstGeom>
          <a:ln w="0">
            <a:noFill/>
          </a:ln>
        </p:spPr>
      </p:pic>
      <p:pic>
        <p:nvPicPr>
          <p:cNvPr id="306" name="Picture 3" descr=""/>
          <p:cNvPicPr/>
          <p:nvPr/>
        </p:nvPicPr>
        <p:blipFill>
          <a:blip r:embed="rId6"/>
          <a:stretch/>
        </p:blipFill>
        <p:spPr>
          <a:xfrm>
            <a:off x="47520" y="67680"/>
            <a:ext cx="1086480" cy="579960"/>
          </a:xfrm>
          <a:prstGeom prst="rect">
            <a:avLst/>
          </a:prstGeom>
          <a:ln w="0">
            <a:noFill/>
          </a:ln>
        </p:spPr>
      </p:pic>
      <p:sp>
        <p:nvSpPr>
          <p:cNvPr id="307" name="Rektangel 1"/>
          <p:cNvSpPr/>
          <p:nvPr/>
        </p:nvSpPr>
        <p:spPr>
          <a:xfrm>
            <a:off x="2757240" y="6349320"/>
            <a:ext cx="6844680" cy="485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sv-SE" sz="3200" spc="-1" strike="noStrike">
                <a:solidFill>
                  <a:srgbClr val="000000"/>
                </a:solidFill>
                <a:latin typeface="Gabriola"/>
                <a:ea typeface="DejaVu Sans"/>
              </a:rPr>
              <a:t>A whole new understanding of the product electricity</a:t>
            </a:r>
            <a:endParaRPr b="0" lang="sv-SE" sz="3200" spc="-1" strike="noStrike">
              <a:solidFill>
                <a:srgbClr val="000000"/>
              </a:solidFill>
              <a:latin typeface="Arial"/>
            </a:endParaRPr>
          </a:p>
        </p:txBody>
      </p:sp>
    </p:spTree>
  </p:cSld>
  <p:transition spd="med">
    <p:fade/>
  </p:transition>
  <p:timing>
    <p:tnLst>
      <p:par>
        <p:cTn id="93" dur="indefinite" restart="never" nodeType="tmRoot">
          <p:childTnLst>
            <p:seq>
              <p:cTn id="94" dur="indefinite" nodeType="mainSeq">
                <p:childTnLst>
                  <p:par>
                    <p:cTn id="95" nodeType="clickEffect" fill="hold">
                      <p:stCondLst>
                        <p:cond delay="indefinite"/>
                      </p:stCondLst>
                      <p:childTnLst>
                        <p:par>
                          <p:cTn id="96" nodeType="withEffect" fill="hold">
                            <p:stCondLst>
                              <p:cond delay="0"/>
                            </p:stCondLst>
                            <p:childTnLst>
                              <p:par>
                                <p:cTn id="97" nodeType="clickEffect" fill="hold" presetClass="entr" presetID="55">
                                  <p:stCondLst>
                                    <p:cond delay="0"/>
                                  </p:stCondLst>
                                  <p:childTnLst>
                                    <p:set>
                                      <p:cBhvr>
                                        <p:cTn id="98" dur="1" fill="hold">
                                          <p:stCondLst>
                                            <p:cond delay="0"/>
                                          </p:stCondLst>
                                        </p:cTn>
                                        <p:tgtEl>
                                          <p:spTgt spid="293"/>
                                        </p:tgtEl>
                                        <p:attrNameLst>
                                          <p:attrName>style.visibility</p:attrName>
                                        </p:attrNameLst>
                                      </p:cBhvr>
                                      <p:to>
                                        <p:strVal val="visible"/>
                                      </p:to>
                                    </p:set>
                                    <p:anim calcmode="lin" valueType="num">
                                      <p:cBhvr additive="repl">
                                        <p:cTn id="99" dur="2000" fill="hold"/>
                                        <p:tgtEl>
                                          <p:spTgt spid="293"/>
                                        </p:tgtEl>
                                        <p:attrNameLst>
                                          <p:attrName>ppt_w</p:attrName>
                                        </p:attrNameLst>
                                      </p:cBhvr>
                                      <p:tavLst>
                                        <p:tav tm="100000">
                                          <p:val>
                                            <p:strVal val="#ppt_w*0.70"/>
                                          </p:val>
                                        </p:tav>
                                        <p:tav tm="0">
                                          <p:val>
                                            <p:strVal val="#ppt_w"/>
                                          </p:val>
                                        </p:tav>
                                      </p:tavLst>
                                    </p:anim>
                                    <p:anim calcmode="lin" valueType="num">
                                      <p:cBhvr additive="repl">
                                        <p:cTn id="100" dur="2000" fill="hold"/>
                                        <p:tgtEl>
                                          <p:spTgt spid="293"/>
                                        </p:tgtEl>
                                        <p:attrNameLst>
                                          <p:attrName>ppt_h</p:attrName>
                                        </p:attrNameLst>
                                      </p:cBhvr>
                                      <p:tavLst>
                                        <p:tav tm="100000">
                                          <p:val>
                                            <p:strVal val="#ppt_h"/>
                                          </p:val>
                                        </p:tav>
                                        <p:tav tm="0">
                                          <p:val>
                                            <p:strVal val="#ppt_h"/>
                                          </p:val>
                                        </p:tav>
                                      </p:tavLst>
                                    </p:anim>
                                    <p:animEffect filter="fade" transition="in">
                                      <p:cBhvr additive="repl">
                                        <p:cTn id="101" dur="2000"/>
                                        <p:tgtEl>
                                          <p:spTgt spid="293"/>
                                        </p:tgtEl>
                                      </p:cBhvr>
                                    </p:animEffect>
                                  </p:childTnLst>
                                </p:cTn>
                              </p:par>
                            </p:childTnLst>
                          </p:cTn>
                        </p:par>
                        <p:par>
                          <p:cTn id="102" nodeType="afterEffect" fill="hold">
                            <p:stCondLst>
                              <p:cond delay="2000"/>
                            </p:stCondLst>
                            <p:childTnLst>
                              <p:par>
                                <p:cTn id="103" nodeType="afterEffect" fill="hold" presetClass="entr" presetID="10">
                                  <p:stCondLst>
                                    <p:cond delay="0"/>
                                  </p:stCondLst>
                                  <p:iterate type="wd">
                                    <p:tmAbs val="100"/>
                                  </p:iterate>
                                  <p:childTnLst>
                                    <p:set>
                                      <p:cBhvr>
                                        <p:cTn id="104" dur="1" fill="hold">
                                          <p:stCondLst>
                                            <p:cond delay="0"/>
                                          </p:stCondLst>
                                        </p:cTn>
                                        <p:tgtEl>
                                          <p:spTgt spid="300"/>
                                        </p:tgtEl>
                                        <p:attrNameLst>
                                          <p:attrName>style.visibility</p:attrName>
                                        </p:attrNameLst>
                                      </p:cBhvr>
                                      <p:to>
                                        <p:strVal val="visible"/>
                                      </p:to>
                                    </p:set>
                                    <p:animEffect filter="fade" transition="in">
                                      <p:cBhvr additive="repl">
                                        <p:cTn id="105" dur="2000"/>
                                        <p:tgtEl>
                                          <p:spTgt spid="300"/>
                                        </p:tgtEl>
                                      </p:cBhvr>
                                    </p:animEffect>
                                  </p:childTnLst>
                                </p:cTn>
                              </p:par>
                            </p:childTnLst>
                          </p:cTn>
                        </p:par>
                        <p:par>
                          <p:cTn id="106" fill="hold">
                            <p:stCondLst>
                              <p:cond delay="8000"/>
                            </p:stCondLst>
                            <p:childTnLst>
                              <p:par>
                                <p:cTn id="107" nodeType="afterEffect" fill="hold" presetClass="entr" presetID="22" presetSubtype="8">
                                  <p:stCondLst>
                                    <p:cond delay="500"/>
                                  </p:stCondLst>
                                  <p:childTnLst>
                                    <p:set>
                                      <p:cBhvr>
                                        <p:cTn id="108" dur="1" fill="hold">
                                          <p:stCondLst>
                                            <p:cond delay="0"/>
                                          </p:stCondLst>
                                        </p:cTn>
                                        <p:tgtEl>
                                          <p:spTgt spid="294"/>
                                        </p:tgtEl>
                                        <p:attrNameLst>
                                          <p:attrName>style.visibility</p:attrName>
                                        </p:attrNameLst>
                                      </p:cBhvr>
                                      <p:to>
                                        <p:strVal val="visible"/>
                                      </p:to>
                                    </p:set>
                                    <p:animEffect filter="wipe(left)" transition="in">
                                      <p:cBhvr additive="repl">
                                        <p:cTn id="109" dur="500"/>
                                        <p:tgtEl>
                                          <p:spTgt spid="294"/>
                                        </p:tgtEl>
                                      </p:cBhvr>
                                    </p:animEffect>
                                  </p:childTnLst>
                                </p:cTn>
                              </p:par>
                            </p:childTnLst>
                          </p:cTn>
                        </p:par>
                        <p:par>
                          <p:cTn id="110" fill="hold">
                            <p:stCondLst>
                              <p:cond delay="9000"/>
                            </p:stCondLst>
                            <p:childTnLst>
                              <p:par>
                                <p:cTn id="111" nodeType="afterEffect" fill="hold" presetClass="entr" presetID="22" presetSubtype="8">
                                  <p:stCondLst>
                                    <p:cond delay="0"/>
                                  </p:stCondLst>
                                  <p:childTnLst>
                                    <p:set>
                                      <p:cBhvr>
                                        <p:cTn id="112" dur="1" fill="hold">
                                          <p:stCondLst>
                                            <p:cond delay="0"/>
                                          </p:stCondLst>
                                        </p:cTn>
                                        <p:tgtEl>
                                          <p:spTgt spid="296"/>
                                        </p:tgtEl>
                                        <p:attrNameLst>
                                          <p:attrName>style.visibility</p:attrName>
                                        </p:attrNameLst>
                                      </p:cBhvr>
                                      <p:to>
                                        <p:strVal val="visible"/>
                                      </p:to>
                                    </p:set>
                                    <p:animEffect filter="wipe(left)" transition="in">
                                      <p:cBhvr additive="repl">
                                        <p:cTn id="113" dur="1000"/>
                                        <p:tgtEl>
                                          <p:spTgt spid="296"/>
                                        </p:tgtEl>
                                      </p:cBhvr>
                                    </p:animEffect>
                                  </p:childTnLst>
                                </p:cTn>
                              </p:par>
                            </p:childTnLst>
                          </p:cTn>
                        </p:par>
                        <p:par>
                          <p:cTn id="114" fill="hold">
                            <p:stCondLst>
                              <p:cond delay="10000"/>
                            </p:stCondLst>
                            <p:childTnLst>
                              <p:par>
                                <p:cTn id="115" nodeType="afterEffect" fill="hold" presetClass="entr" presetID="10">
                                  <p:stCondLst>
                                    <p:cond delay="0"/>
                                  </p:stCondLst>
                                  <p:iterate type="wd">
                                    <p:tmAbs val="100"/>
                                  </p:iterate>
                                  <p:childTnLst>
                                    <p:set>
                                      <p:cBhvr>
                                        <p:cTn id="116" dur="1" fill="hold">
                                          <p:stCondLst>
                                            <p:cond delay="0"/>
                                          </p:stCondLst>
                                        </p:cTn>
                                        <p:tgtEl>
                                          <p:spTgt spid="301"/>
                                        </p:tgtEl>
                                        <p:attrNameLst>
                                          <p:attrName>style.visibility</p:attrName>
                                        </p:attrNameLst>
                                      </p:cBhvr>
                                      <p:to>
                                        <p:strVal val="visible"/>
                                      </p:to>
                                    </p:set>
                                    <p:animEffect filter="fade" transition="in">
                                      <p:cBhvr additive="repl">
                                        <p:cTn id="117" dur="2000"/>
                                        <p:tgtEl>
                                          <p:spTgt spid="301"/>
                                        </p:tgtEl>
                                      </p:cBhvr>
                                    </p:animEffect>
                                  </p:childTnLst>
                                </p:cTn>
                              </p:par>
                            </p:childTnLst>
                          </p:cTn>
                        </p:par>
                        <p:par>
                          <p:cTn id="118" fill="hold">
                            <p:stCondLst>
                              <p:cond delay="14100"/>
                            </p:stCondLst>
                            <p:childTnLst>
                              <p:par>
                                <p:cTn id="119" nodeType="afterEffect" fill="hold" presetClass="entr" presetID="22" presetSubtype="2">
                                  <p:stCondLst>
                                    <p:cond delay="500"/>
                                  </p:stCondLst>
                                  <p:childTnLst>
                                    <p:set>
                                      <p:cBhvr>
                                        <p:cTn id="120" dur="1" fill="hold">
                                          <p:stCondLst>
                                            <p:cond delay="0"/>
                                          </p:stCondLst>
                                        </p:cTn>
                                        <p:tgtEl>
                                          <p:spTgt spid="295"/>
                                        </p:tgtEl>
                                        <p:attrNameLst>
                                          <p:attrName>style.visibility</p:attrName>
                                        </p:attrNameLst>
                                      </p:cBhvr>
                                      <p:to>
                                        <p:strVal val="visible"/>
                                      </p:to>
                                    </p:set>
                                    <p:animEffect filter="wipe(right)" transition="in">
                                      <p:cBhvr additive="repl">
                                        <p:cTn id="121" dur="500"/>
                                        <p:tgtEl>
                                          <p:spTgt spid="295"/>
                                        </p:tgtEl>
                                      </p:cBhvr>
                                    </p:animEffect>
                                  </p:childTnLst>
                                </p:cTn>
                              </p:par>
                            </p:childTnLst>
                          </p:cTn>
                        </p:par>
                        <p:par>
                          <p:cTn id="122" fill="hold">
                            <p:stCondLst>
                              <p:cond delay="15100"/>
                            </p:stCondLst>
                            <p:childTnLst>
                              <p:par>
                                <p:cTn id="123" nodeType="afterEffect" fill="hold" presetClass="entr" presetID="22" presetSubtype="8">
                                  <p:stCondLst>
                                    <p:cond delay="0"/>
                                  </p:stCondLst>
                                  <p:childTnLst>
                                    <p:set>
                                      <p:cBhvr>
                                        <p:cTn id="124" dur="1" fill="hold">
                                          <p:stCondLst>
                                            <p:cond delay="0"/>
                                          </p:stCondLst>
                                        </p:cTn>
                                        <p:tgtEl>
                                          <p:spTgt spid="297"/>
                                        </p:tgtEl>
                                        <p:attrNameLst>
                                          <p:attrName>style.visibility</p:attrName>
                                        </p:attrNameLst>
                                      </p:cBhvr>
                                      <p:to>
                                        <p:strVal val="visible"/>
                                      </p:to>
                                    </p:set>
                                    <p:animEffect filter="wipe(left)" transition="in">
                                      <p:cBhvr additive="repl">
                                        <p:cTn id="125" dur="500"/>
                                        <p:tgtEl>
                                          <p:spTgt spid="297"/>
                                        </p:tgtEl>
                                      </p:cBhvr>
                                    </p:animEffect>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10">
                                  <p:stCondLst>
                                    <p:cond delay="0"/>
                                  </p:stCondLst>
                                  <p:iterate type="wd">
                                    <p:tmAbs val="100"/>
                                  </p:iterate>
                                  <p:childTnLst>
                                    <p:set>
                                      <p:cBhvr>
                                        <p:cTn id="129" dur="1" fill="hold">
                                          <p:stCondLst>
                                            <p:cond delay="0"/>
                                          </p:stCondLst>
                                        </p:cTn>
                                        <p:tgtEl>
                                          <p:spTgt spid="298"/>
                                        </p:tgtEl>
                                        <p:attrNameLst>
                                          <p:attrName>style.visibility</p:attrName>
                                        </p:attrNameLst>
                                      </p:cBhvr>
                                      <p:to>
                                        <p:strVal val="visible"/>
                                      </p:to>
                                    </p:set>
                                    <p:animEffect filter="fade" transition="in">
                                      <p:cBhvr additive="repl">
                                        <p:cTn id="130" dur="2000"/>
                                        <p:tgtEl>
                                          <p:spTgt spid="298"/>
                                        </p:tgtEl>
                                      </p:cBhvr>
                                    </p:animEffect>
                                  </p:childTnLst>
                                </p:cTn>
                              </p:par>
                            </p:childTnLst>
                          </p:cTn>
                        </p:par>
                        <p:par>
                          <p:cTn id="131" fill="hold">
                            <p:stCondLst>
                              <p:cond delay="2800"/>
                            </p:stCondLst>
                            <p:childTnLst>
                              <p:par>
                                <p:cTn id="132" nodeType="afterEffect" fill="hold" presetClass="entr" presetID="10">
                                  <p:stCondLst>
                                    <p:cond delay="0"/>
                                  </p:stCondLst>
                                  <p:iterate type="wd">
                                    <p:tmAbs val="100"/>
                                  </p:iterate>
                                  <p:childTnLst>
                                    <p:set>
                                      <p:cBhvr>
                                        <p:cTn id="133" dur="1" fill="hold">
                                          <p:stCondLst>
                                            <p:cond delay="0"/>
                                          </p:stCondLst>
                                        </p:cTn>
                                        <p:tgtEl>
                                          <p:spTgt spid="299"/>
                                        </p:tgtEl>
                                        <p:attrNameLst>
                                          <p:attrName>style.visibility</p:attrName>
                                        </p:attrNameLst>
                                      </p:cBhvr>
                                      <p:to>
                                        <p:strVal val="visible"/>
                                      </p:to>
                                    </p:set>
                                    <p:animEffect filter="fade" transition="in">
                                      <p:cBhvr additive="repl">
                                        <p:cTn id="134" dur="2000"/>
                                        <p:tgtEl>
                                          <p:spTgt spid="299"/>
                                        </p:tgtEl>
                                      </p:cBhvr>
                                    </p:animEffect>
                                  </p:childTnLst>
                                </p:cTn>
                              </p:par>
                            </p:childTnLst>
                          </p:cTn>
                        </p:par>
                        <p:par>
                          <p:cTn id="135" fill="hold">
                            <p:stCondLst>
                              <p:cond delay="6000"/>
                            </p:stCondLst>
                            <p:childTnLst>
                              <p:par>
                                <p:cTn id="136" nodeType="afterEffect" fill="hold" presetClass="entr" presetID="22" presetSubtype="1">
                                  <p:stCondLst>
                                    <p:cond delay="0"/>
                                  </p:stCondLst>
                                  <p:childTnLst>
                                    <p:set>
                                      <p:cBhvr>
                                        <p:cTn id="137" dur="1" fill="hold">
                                          <p:stCondLst>
                                            <p:cond delay="0"/>
                                          </p:stCondLst>
                                        </p:cTn>
                                        <p:tgtEl>
                                          <p:spTgt spid="303"/>
                                        </p:tgtEl>
                                        <p:attrNameLst>
                                          <p:attrName>style.visibility</p:attrName>
                                        </p:attrNameLst>
                                      </p:cBhvr>
                                      <p:to>
                                        <p:strVal val="visible"/>
                                      </p:to>
                                    </p:set>
                                    <p:animEffect filter="wipe(up)" transition="in">
                                      <p:cBhvr additive="repl">
                                        <p:cTn id="138" dur="2000"/>
                                        <p:tgtEl>
                                          <p:spTgt spid="303"/>
                                        </p:tgtEl>
                                      </p:cBhvr>
                                    </p:animEffect>
                                    <p:set>
                                      <p:cBhvr>
                                        <p:cTn id="139" dur="1" fill="hold">
                                          <p:stCondLst>
                                            <p:cond delay="0" evt="end">
                                              <p:tn val="136"/>
                                            </p:cond>
                                          </p:stCondLst>
                                        </p:cTn>
                                        <p:tgtEl>
                                          <p:spTgt spid="303"/>
                                        </p:tgtEl>
                                        <p:attrNameLst>
                                          <p:attrName>style.visibility</p:attrName>
                                        </p:attrNameLst>
                                      </p:cBhvr>
                                      <p:to>
                                        <p:strVal val="hidden"/>
                                      </p:to>
                                    </p:set>
                                  </p:childTnLst>
                                </p:cTn>
                              </p:par>
                            </p:childTnLst>
                          </p:cTn>
                        </p:par>
                        <p:par>
                          <p:cTn id="140" fill="hold">
                            <p:stCondLst>
                              <p:cond delay="8000"/>
                            </p:stCondLst>
                            <p:childTnLst>
                              <p:par>
                                <p:cTn id="141" nodeType="afterEffect" fill="hold" presetClass="entr" presetID="45">
                                  <p:stCondLst>
                                    <p:cond delay="1000"/>
                                  </p:stCondLst>
                                  <p:childTnLst>
                                    <p:set>
                                      <p:cBhvr>
                                        <p:cTn id="142" dur="1" fill="hold">
                                          <p:stCondLst>
                                            <p:cond delay="0"/>
                                          </p:stCondLst>
                                        </p:cTn>
                                        <p:tgtEl>
                                          <p:spTgt spid="302"/>
                                        </p:tgtEl>
                                        <p:attrNameLst>
                                          <p:attrName>style.visibility</p:attrName>
                                        </p:attrNameLst>
                                      </p:cBhvr>
                                      <p:to>
                                        <p:strVal val="visible"/>
                                      </p:to>
                                    </p:set>
                                    <p:animEffect filter="fade" transition="in">
                                      <p:cBhvr additive="repl">
                                        <p:cTn id="143" dur="2000"/>
                                        <p:tgtEl>
                                          <p:spTgt spid="302"/>
                                        </p:tgtEl>
                                      </p:cBhvr>
                                    </p:animEffect>
                                    <p:anim calcmode="lin" valueType="num">
                                      <p:cBhvr additive="repl">
                                        <p:cTn id="144" dur="2000" fill="hold"/>
                                        <p:tgtEl>
                                          <p:spTgt spid="302"/>
                                        </p:tgtEl>
                                        <p:attrNameLst>
                                          <p:attrName>ppt_w</p:attrName>
                                        </p:attrNameLst>
                                      </p:cBhvr>
                                      <p:tavLst>
                                        <p:tav fmla="width*sin(2.5*pi*$)" tm="0">
                                          <p:val>
                                            <p:strVal val="0"/>
                                          </p:val>
                                        </p:tav>
                                        <p:tav fmla="width*sin(2.5*pi*$)" tm="100000">
                                          <p:val>
                                            <p:strVal val="1"/>
                                          </p:val>
                                        </p:tav>
                                      </p:tavLst>
                                    </p:anim>
                                    <p:anim calcmode="lin" valueType="num">
                                      <p:cBhvr additive="repl">
                                        <p:cTn id="145" dur="2000" fill="hold"/>
                                        <p:tgtEl>
                                          <p:spTgt spid="3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RibbingParadigmElectricPower</Template>
  <TotalTime>18367</TotalTime>
  <Application>LibreOffice/7.6.2.1$Windows_X86_64 LibreOffice_project/56f7684011345957bbf33a7ee678afaf4d2ba333</Application>
  <AppVersion>15.0000</AppVersion>
  <Words>1189</Words>
  <Paragraphs>176</Paragraphs>
  <Company>Heby Kommun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2022-01-12T15:18:00Z</dcterms:created>
  <dc:creator>Släktforskning</dc:creator>
  <dc:description/>
  <dc:language>sv-SE</dc:language>
  <cp:lastModifiedBy/>
  <dcterms:modified xsi:type="dcterms:W3CDTF">2024-04-13T13:57:02Z</dcterms:modified>
  <cp:revision>1553</cp:revision>
  <dc:subject/>
  <dc:title>PowerPoint-presentation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24</vt:i4>
  </property>
  <property fmtid="{D5CDD505-2E9C-101B-9397-08002B2CF9AE}" pid="3" name="PresentationFormat">
    <vt:lpwstr>Bredbild</vt:lpwstr>
  </property>
  <property fmtid="{D5CDD505-2E9C-101B-9397-08002B2CF9AE}" pid="4" name="Slides">
    <vt:i4>39</vt:i4>
  </property>
</Properties>
</file>